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drawings/drawing4.xml" ContentType="application/vnd.openxmlformats-officedocument.drawingml.chartshape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drawings/drawing5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8.xml" ContentType="application/vnd.openxmlformats-officedocument.drawingml.chart+xml"/>
  <Override PartName="/ppt/drawings/drawing6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9.xml" ContentType="application/vnd.openxmlformats-officedocument.drawingml.chart+xml"/>
  <Override PartName="/ppt/drawings/drawing7.xml" ContentType="application/vnd.openxmlformats-officedocument.drawingml.chartshape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0.xml" ContentType="application/vnd.openxmlformats-officedocument.drawingml.chart+xml"/>
  <Override PartName="/ppt/drawings/drawing8.xml" ContentType="application/vnd.openxmlformats-officedocument.drawingml.chartshape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5" r:id="rId1"/>
  </p:sldMasterIdLst>
  <p:notesMasterIdLst>
    <p:notesMasterId r:id="rId29"/>
  </p:notesMasterIdLst>
  <p:handoutMasterIdLst>
    <p:handoutMasterId r:id="rId30"/>
  </p:handoutMasterIdLst>
  <p:sldIdLst>
    <p:sldId id="482" r:id="rId2"/>
    <p:sldId id="503" r:id="rId3"/>
    <p:sldId id="486" r:id="rId4"/>
    <p:sldId id="490" r:id="rId5"/>
    <p:sldId id="469" r:id="rId6"/>
    <p:sldId id="491" r:id="rId7"/>
    <p:sldId id="495" r:id="rId8"/>
    <p:sldId id="510" r:id="rId9"/>
    <p:sldId id="493" r:id="rId10"/>
    <p:sldId id="494" r:id="rId11"/>
    <p:sldId id="496" r:id="rId12"/>
    <p:sldId id="497" r:id="rId13"/>
    <p:sldId id="458" r:id="rId14"/>
    <p:sldId id="445" r:id="rId15"/>
    <p:sldId id="451" r:id="rId16"/>
    <p:sldId id="421" r:id="rId17"/>
    <p:sldId id="499" r:id="rId18"/>
    <p:sldId id="455" r:id="rId19"/>
    <p:sldId id="500" r:id="rId20"/>
    <p:sldId id="507" r:id="rId21"/>
    <p:sldId id="473" r:id="rId22"/>
    <p:sldId id="512" r:id="rId23"/>
    <p:sldId id="502" r:id="rId24"/>
    <p:sldId id="509" r:id="rId25"/>
    <p:sldId id="476" r:id="rId26"/>
    <p:sldId id="501" r:id="rId27"/>
    <p:sldId id="508" r:id="rId28"/>
  </p:sldIdLst>
  <p:sldSz cx="5400675" cy="3240088"/>
  <p:notesSz cx="6858000" cy="9144000"/>
  <p:defaultTextStyle>
    <a:defPPr>
      <a:defRPr lang="ru-RU"/>
    </a:defPPr>
    <a:lvl1pPr marL="0" algn="l" defTabSz="49352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246763" algn="l" defTabSz="49352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493527" algn="l" defTabSz="49352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740291" algn="l" defTabSz="49352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987055" algn="l" defTabSz="49352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233818" algn="l" defTabSz="49352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1480582" algn="l" defTabSz="49352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1727346" algn="l" defTabSz="49352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1974109" algn="l" defTabSz="49352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1">
          <p15:clr>
            <a:srgbClr val="A4A3A4"/>
          </p15:clr>
        </p15:guide>
        <p15:guide id="2" pos="170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00FF"/>
    <a:srgbClr val="0066FF"/>
    <a:srgbClr val="EADC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34589" autoAdjust="0"/>
    <p:restoredTop sz="89150" autoAdjust="0"/>
  </p:normalViewPr>
  <p:slideViewPr>
    <p:cSldViewPr>
      <p:cViewPr varScale="1">
        <p:scale>
          <a:sx n="161" d="100"/>
          <a:sy n="161" d="100"/>
        </p:scale>
        <p:origin x="138" y="642"/>
      </p:cViewPr>
      <p:guideLst>
        <p:guide orient="horz" pos="1021"/>
        <p:guide pos="170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_____Microsoft_Excel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Excel7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  <c:spPr>
        <a:ln>
          <a:solidFill>
            <a:schemeClr val="bg1">
              <a:lumMod val="95000"/>
            </a:schemeClr>
          </a:solidFill>
        </a:ln>
      </c:spPr>
    </c:sideWall>
    <c:backWall>
      <c:thickness val="0"/>
      <c:spPr>
        <a:ln>
          <a:solidFill>
            <a:schemeClr val="bg1">
              <a:lumMod val="95000"/>
            </a:schemeClr>
          </a:solidFill>
        </a:ln>
      </c:spPr>
    </c:backWall>
    <c:plotArea>
      <c:layout>
        <c:manualLayout>
          <c:layoutTarget val="inner"/>
          <c:xMode val="edge"/>
          <c:yMode val="edge"/>
          <c:x val="7.0564327607197247E-2"/>
          <c:y val="9.4771631228513689E-2"/>
          <c:w val="0.92943567239280278"/>
          <c:h val="0.80839888251064751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scene3d>
              <a:camera prst="orthographicFront"/>
              <a:lightRig rig="threePt" dir="t"/>
            </a:scene3d>
            <a:sp3d prstMaterial="matte">
              <a:bevelT w="127000" h="63500" prst="coolSlant"/>
            </a:sp3d>
          </c:spPr>
          <c:invertIfNegative val="0"/>
          <c:dLbls>
            <c:dLbl>
              <c:idx val="0"/>
              <c:layout>
                <c:manualLayout>
                  <c:x val="7.0546737213403876E-3"/>
                  <c:y val="-5.11243327670743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92E-4FB0-AE6D-19A84D0188D2}"/>
                </c:ext>
              </c:extLst>
            </c:dLbl>
            <c:dLbl>
              <c:idx val="1"/>
              <c:layout>
                <c:manualLayout>
                  <c:x val="9.4062316284538507E-3"/>
                  <c:y val="-1.87211670839807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92E-4FB0-AE6D-19A84D0188D2}"/>
                </c:ext>
              </c:extLst>
            </c:dLbl>
            <c:dLbl>
              <c:idx val="2"/>
              <c:layout>
                <c:manualLayout>
                  <c:x val="1.6702541811903143E-2"/>
                  <c:y val="-1.53372998301222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92E-4FB0-AE6D-19A84D0188D2}"/>
                </c:ext>
              </c:extLst>
            </c:dLbl>
            <c:dLbl>
              <c:idx val="3"/>
              <c:layout>
                <c:manualLayout>
                  <c:x val="9.8895100331803827E-3"/>
                  <c:y val="-4.76673762975285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C0D-47EC-866D-FE3A4E11B117}"/>
                </c:ext>
              </c:extLst>
            </c:dLbl>
            <c:dLbl>
              <c:idx val="4"/>
              <c:layout>
                <c:manualLayout>
                  <c:x val="7.417132524885355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337060199082844E-2"/>
                      <c:h val="7.3145776595393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E92E-4FB0-AE6D-19A84D0188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solidFill>
                      <a:schemeClr val="accent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2018 г.</c:v>
                </c:pt>
                <c:pt idx="1">
                  <c:v>2019 г.</c:v>
                </c:pt>
                <c:pt idx="2">
                  <c:v>2020 г.</c:v>
                </c:pt>
                <c:pt idx="3">
                  <c:v>2021 г.</c:v>
                </c:pt>
                <c:pt idx="4">
                  <c:v>2022 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3681</c:v>
                </c:pt>
                <c:pt idx="1">
                  <c:v>3688</c:v>
                </c:pt>
                <c:pt idx="2">
                  <c:v>3696</c:v>
                </c:pt>
                <c:pt idx="3">
                  <c:v>3563</c:v>
                </c:pt>
                <c:pt idx="4">
                  <c:v>3441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0D-47EC-866D-FE3A4E11B1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7292544"/>
        <c:axId val="87695744"/>
        <c:axId val="0"/>
      </c:bar3DChart>
      <c:catAx>
        <c:axId val="87292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7695744"/>
        <c:crosses val="autoZero"/>
        <c:auto val="1"/>
        <c:lblAlgn val="ctr"/>
        <c:lblOffset val="100"/>
        <c:noMultiLvlLbl val="0"/>
      </c:catAx>
      <c:valAx>
        <c:axId val="87695744"/>
        <c:scaling>
          <c:orientation val="minMax"/>
        </c:scaling>
        <c:delete val="0"/>
        <c:axPos val="l"/>
        <c:majorGridlines>
          <c:spPr>
            <a:ln w="0">
              <a:solidFill>
                <a:schemeClr val="bg1">
                  <a:lumMod val="9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7292544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798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8077790304397"/>
          <c:y val="0.10062553807063011"/>
          <c:w val="0.88010065736575394"/>
          <c:h val="0.71928710445160204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хлеб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effectLst/>
            <a:scene3d>
              <a:camera prst="orthographicFront"/>
              <a:lightRig rig="glow" dir="t">
                <a:rot lat="0" lon="0" rev="4800000"/>
              </a:lightRig>
            </a:scene3d>
            <a:sp3d prstMaterial="matte">
              <a:bevelT w="127000" h="63500"/>
            </a:sp3d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8F6D-46D3-B352-99574123CF4C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F6D-46D3-B352-99574123CF4C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8F6D-46D3-B352-99574123CF4C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C0D-47EC-866D-FE3A4E11B117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F6D-46D3-B352-99574123CF4C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F6D-46D3-B352-99574123CF4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Лист1!$A$2:$A$7</c:f>
              <c:strCache>
                <c:ptCount val="6"/>
                <c:pt idx="0">
                  <c:v>За 5 лет</c:v>
                </c:pt>
                <c:pt idx="1">
                  <c:v>2018 г.</c:v>
                </c:pt>
                <c:pt idx="2">
                  <c:v>2019 г.</c:v>
                </c:pt>
                <c:pt idx="3">
                  <c:v>2020 г.</c:v>
                </c:pt>
                <c:pt idx="4">
                  <c:v>2021 г.</c:v>
                </c:pt>
                <c:pt idx="5">
                  <c:v>2022 г.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8060</c:v>
                </c:pt>
                <c:pt idx="1">
                  <c:v>1646</c:v>
                </c:pt>
                <c:pt idx="2">
                  <c:v>1639</c:v>
                </c:pt>
                <c:pt idx="3">
                  <c:v>1572</c:v>
                </c:pt>
                <c:pt idx="4">
                  <c:v>1611</c:v>
                </c:pt>
                <c:pt idx="5">
                  <c:v>1592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0D-47EC-866D-FE3A4E11B117}"/>
            </c:ext>
          </c:extLst>
        </c:ser>
        <c:ser>
          <c:idx val="0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За 5 лет</c:v>
                </c:pt>
                <c:pt idx="1">
                  <c:v>2018 г.</c:v>
                </c:pt>
                <c:pt idx="2">
                  <c:v>2019 г.</c:v>
                </c:pt>
                <c:pt idx="3">
                  <c:v>2020 г.</c:v>
                </c:pt>
                <c:pt idx="4">
                  <c:v>2021 г.</c:v>
                </c:pt>
                <c:pt idx="5">
                  <c:v>2022 г.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C-551B-48D4-A354-10937DB7C3A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рыба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matte">
              <a:bevelT w="127000" h="635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Лист1!$A$2:$A$7</c:f>
              <c:strCache>
                <c:ptCount val="6"/>
                <c:pt idx="0">
                  <c:v>За 5 лет</c:v>
                </c:pt>
                <c:pt idx="1">
                  <c:v>2018 г.</c:v>
                </c:pt>
                <c:pt idx="2">
                  <c:v>2019 г.</c:v>
                </c:pt>
                <c:pt idx="3">
                  <c:v>2020 г.</c:v>
                </c:pt>
                <c:pt idx="4">
                  <c:v>2021 г.</c:v>
                </c:pt>
                <c:pt idx="5">
                  <c:v>2022 г.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2102</c:v>
                </c:pt>
                <c:pt idx="1">
                  <c:v>315</c:v>
                </c:pt>
                <c:pt idx="2">
                  <c:v>356</c:v>
                </c:pt>
                <c:pt idx="3">
                  <c:v>444</c:v>
                </c:pt>
                <c:pt idx="4">
                  <c:v>494</c:v>
                </c:pt>
                <c:pt idx="5">
                  <c:v>493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51B-48D4-A354-10937DB7C3A5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За 5 лет</c:v>
                </c:pt>
                <c:pt idx="1">
                  <c:v>2018 г.</c:v>
                </c:pt>
                <c:pt idx="2">
                  <c:v>2019 г.</c:v>
                </c:pt>
                <c:pt idx="3">
                  <c:v>2020 г.</c:v>
                </c:pt>
                <c:pt idx="4">
                  <c:v>2021 г.</c:v>
                </c:pt>
                <c:pt idx="5">
                  <c:v>2022 г.</c:v>
                </c:pt>
              </c:strCache>
            </c:strRef>
          </c:cat>
          <c:val>
            <c:numRef>
              <c:f>Лист1!$E$2:$E$7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F-551B-48D4-A354-10937DB7C3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"/>
        <c:axId val="87292544"/>
        <c:axId val="87695744"/>
      </c:barChart>
      <c:catAx>
        <c:axId val="87292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7695744"/>
        <c:crosses val="autoZero"/>
        <c:auto val="1"/>
        <c:lblAlgn val="ctr"/>
        <c:lblOffset val="100"/>
        <c:noMultiLvlLbl val="0"/>
      </c:catAx>
      <c:valAx>
        <c:axId val="87695744"/>
        <c:scaling>
          <c:orientation val="minMax"/>
        </c:scaling>
        <c:delete val="0"/>
        <c:axPos val="l"/>
        <c:majorGridlines>
          <c:spPr>
            <a:ln w="3175"/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7292544"/>
        <c:crosses val="autoZero"/>
        <c:crossBetween val="between"/>
      </c:valAx>
      <c:spPr>
        <a:noFill/>
        <a:ln w="10000" cap="flat" cmpd="sng" algn="ctr">
          <a:noFill/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798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2442761615075802E-2"/>
          <c:y val="0.17185182934739948"/>
          <c:w val="0.93755715674172657"/>
          <c:h val="0.7109887294661317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Всего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soft" dir="t">
                <a:rot lat="0" lon="0" rev="0"/>
              </a:lightRig>
            </a:scene3d>
            <a:sp3d prstMaterial="matte">
              <a:bevelT w="63500" h="63500" prst="artDeco"/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-4.7186949197836987E-3"/>
                  <c:y val="-1.042807665211118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72008515570342E-2"/>
                      <c:h val="6.958154673831110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BA5B-4AA7-A02A-12AD1DE06A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человек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3441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E9-4785-88B8-A11A1E297F79}"/>
            </c:ext>
          </c:extLst>
        </c:ser>
        <c:ser>
          <c:idx val="2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0033CC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человек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79E9-4785-88B8-A11A1E297F79}"/>
            </c:ext>
          </c:extLst>
        </c:ser>
        <c:ser>
          <c:idx val="0"/>
          <c:order val="2"/>
          <c:tx>
            <c:strRef>
              <c:f>Лист1!$D$1</c:f>
              <c:strCache>
                <c:ptCount val="1"/>
                <c:pt idx="0">
                  <c:v>Мужевское 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soft" dir="t">
                <a:rot lat="0" lon="0" rev="0"/>
              </a:lightRig>
            </a:scene3d>
            <a:sp3d prstMaterial="matte">
              <a:bevelT w="63500" h="63500" prst="artDeco"/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-2.3833688148764253E-3"/>
                  <c:y val="-2.607019163027787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6C33-4C4C-887E-89EAF76207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человек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760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9E9-4785-88B8-A11A1E297F79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Столбец3</c:v>
                </c:pt>
              </c:strCache>
            </c:strRef>
          </c:tx>
          <c:spPr>
            <a:ln>
              <a:solidFill>
                <a:schemeClr val="accent4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человек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3-79E9-4785-88B8-A11A1E297F79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Тазовское </c:v>
                </c:pt>
              </c:strCache>
            </c:strRef>
          </c:tx>
          <c:spPr>
            <a:ln>
              <a:solidFill>
                <a:schemeClr val="accent5">
                  <a:lumMod val="75000"/>
                </a:schemeClr>
              </a:solidFill>
            </a:ln>
            <a:scene3d>
              <a:camera prst="orthographicFront"/>
              <a:lightRig rig="soft" dir="t">
                <a:rot lat="0" lon="0" rev="0"/>
              </a:lightRig>
            </a:scene3d>
            <a:sp3d prstMaterial="matte">
              <a:bevelT w="63500" h="63500" prst="artDeco"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человек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624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9E9-4785-88B8-A11A1E297F79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Столбец4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человек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5-79E9-4785-88B8-A11A1E297F79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Антипаютинское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soft" dir="t">
                <a:rot lat="0" lon="0" rev="0"/>
              </a:lightRig>
            </a:scene3d>
            <a:sp3d prstMaterial="matte">
              <a:bevelT w="63500" h="63500" prst="artDeco"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человек</c:v>
                </c:pt>
              </c:strCache>
            </c:strRef>
          </c:cat>
          <c:val>
            <c:numRef>
              <c:f>Лист1!$H$2</c:f>
              <c:numCache>
                <c:formatCode>General</c:formatCode>
                <c:ptCount val="1"/>
                <c:pt idx="0">
                  <c:v>534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9E9-4785-88B8-A11A1E297F79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Столбец5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человек</c:v>
                </c:pt>
              </c:strCache>
            </c:strRef>
          </c:cat>
          <c:val>
            <c:numRef>
              <c:f>Лист1!$I$2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7-79E9-4785-88B8-A11A1E297F79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Пуровское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scene3d>
              <a:camera prst="orthographicFront"/>
              <a:lightRig rig="soft" dir="t">
                <a:rot lat="0" lon="0" rev="0"/>
              </a:lightRig>
            </a:scene3d>
            <a:sp3d prstMaterial="matte">
              <a:bevelT w="63500" h="63500" prst="artDeco"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человек</c:v>
                </c:pt>
              </c:strCache>
            </c:strRef>
          </c:cat>
          <c:val>
            <c:numRef>
              <c:f>Лист1!$J$2</c:f>
              <c:numCache>
                <c:formatCode>General</c:formatCode>
                <c:ptCount val="1"/>
                <c:pt idx="0">
                  <c:v>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5B-4AA7-A02A-12AD1DE06A5F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Столбец6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человек</c:v>
                </c:pt>
              </c:strCache>
            </c:strRef>
          </c:cat>
          <c:val>
            <c:numRef>
              <c:f>Лист1!$K$2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2-BA5B-4AA7-A02A-12AD1DE06A5F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Горковское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scene3d>
              <a:camera prst="orthographicFront"/>
              <a:lightRig rig="soft" dir="t">
                <a:rot lat="0" lon="0" rev="0"/>
              </a:lightRig>
            </a:scene3d>
            <a:sp3d prstMaterial="matte">
              <a:bevelT w="63500" h="63500" prst="artDeco"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человек</c:v>
                </c:pt>
              </c:strCache>
            </c:strRef>
          </c:cat>
          <c:val>
            <c:numRef>
              <c:f>Лист1!$L$2</c:f>
              <c:numCache>
                <c:formatCode>General</c:formatCode>
                <c:ptCount val="1"/>
                <c:pt idx="0">
                  <c:v>456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A5B-4AA7-A02A-12AD1DE06A5F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Столбец7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человек</c:v>
                </c:pt>
              </c:strCache>
            </c:strRef>
          </c:cat>
          <c:val>
            <c:numRef>
              <c:f>Лист1!$M$2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4-BA5B-4AA7-A02A-12AD1DE06A5F}"/>
            </c:ext>
          </c:extLst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Гыданское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scene3d>
              <a:camera prst="orthographicFront"/>
              <a:lightRig rig="soft" dir="t">
                <a:rot lat="0" lon="0" rev="0"/>
              </a:lightRig>
            </a:scene3d>
            <a:sp3d prstMaterial="matte">
              <a:bevelT w="63500" h="63500" prst="artDeco"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человек</c:v>
                </c:pt>
              </c:strCache>
            </c:strRef>
          </c:cat>
          <c:val>
            <c:numRef>
              <c:f>Лист1!$N$2</c:f>
              <c:numCache>
                <c:formatCode>General</c:formatCode>
                <c:ptCount val="1"/>
                <c:pt idx="0">
                  <c:v>381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A5B-4AA7-A02A-12AD1DE06A5F}"/>
            </c:ext>
          </c:extLst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Столбец8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человек</c:v>
                </c:pt>
              </c:strCache>
            </c:strRef>
          </c:cat>
          <c:val>
            <c:numRef>
              <c:f>Лист1!$O$2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6-BA5B-4AA7-A02A-12AD1DE06A5F}"/>
            </c:ext>
          </c:extLst>
        </c:ser>
        <c:ser>
          <c:idx val="14"/>
          <c:order val="14"/>
          <c:tx>
            <c:strRef>
              <c:f>Лист1!$P$1</c:f>
              <c:strCache>
                <c:ptCount val="1"/>
                <c:pt idx="0">
                  <c:v>Сеяхинское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человек</c:v>
                </c:pt>
              </c:strCache>
            </c:strRef>
          </c:cat>
          <c:val>
            <c:numRef>
              <c:f>Лист1!$P$2</c:f>
              <c:numCache>
                <c:formatCode>General</c:formatCode>
                <c:ptCount val="1"/>
                <c:pt idx="0">
                  <c:v>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A5B-4AA7-A02A-12AD1DE06A5F}"/>
            </c:ext>
          </c:extLst>
        </c:ser>
        <c:ser>
          <c:idx val="15"/>
          <c:order val="15"/>
          <c:tx>
            <c:strRef>
              <c:f>Лист1!$Q$1</c:f>
              <c:strCache>
                <c:ptCount val="1"/>
                <c:pt idx="0">
                  <c:v>Столбец9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человек</c:v>
                </c:pt>
              </c:strCache>
            </c:strRef>
          </c:cat>
          <c:val>
            <c:numRef>
              <c:f>Лист1!$Q$2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8-BA5B-4AA7-A02A-12AD1DE06A5F}"/>
            </c:ext>
          </c:extLst>
        </c:ser>
        <c:ser>
          <c:idx val="16"/>
          <c:order val="16"/>
          <c:tx>
            <c:strRef>
              <c:f>Лист1!$R$1</c:f>
              <c:strCache>
                <c:ptCount val="1"/>
                <c:pt idx="0">
                  <c:v>Приуральское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человек</c:v>
                </c:pt>
              </c:strCache>
            </c:strRef>
          </c:cat>
          <c:val>
            <c:numRef>
              <c:f>Лист1!$R$2</c:f>
              <c:numCache>
                <c:formatCode>General</c:formatCode>
                <c:ptCount val="1"/>
                <c:pt idx="0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A5B-4AA7-A02A-12AD1DE06A5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50541440"/>
        <c:axId val="150542976"/>
      </c:barChart>
      <c:catAx>
        <c:axId val="150541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0542976"/>
        <c:crosses val="autoZero"/>
        <c:auto val="1"/>
        <c:lblAlgn val="ctr"/>
        <c:lblOffset val="100"/>
        <c:noMultiLvlLbl val="0"/>
      </c:catAx>
      <c:valAx>
        <c:axId val="150542976"/>
        <c:scaling>
          <c:orientation val="minMax"/>
        </c:scaling>
        <c:delete val="0"/>
        <c:axPos val="l"/>
        <c:majorGridlines>
          <c:spPr>
            <a:ln cap="rnd">
              <a:solidFill>
                <a:schemeClr val="bg1">
                  <a:lumMod val="85000"/>
                  <a:alpha val="0"/>
                </a:schemeClr>
              </a:solidFill>
              <a:miter lim="800000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0541440"/>
        <c:crosses val="autoZero"/>
        <c:crossBetween val="between"/>
      </c:valAx>
      <c:spPr>
        <a:solidFill>
          <a:schemeClr val="bg1">
            <a:lumMod val="95000"/>
          </a:schemeClr>
        </a:solidFill>
        <a:ln w="10000" cap="flat" cmpd="sng" algn="ctr">
          <a:noFill/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/>
        </a:scene3d>
      </c:spPr>
    </c:plotArea>
    <c:legend>
      <c:legendPos val="t"/>
      <c:legendEntry>
        <c:idx val="1"/>
        <c:delete val="1"/>
      </c:legendEntry>
      <c:legendEntry>
        <c:idx val="3"/>
        <c:delete val="1"/>
      </c:legendEntry>
      <c:legendEntry>
        <c:idx val="5"/>
        <c:delete val="1"/>
      </c:legendEntry>
      <c:legendEntry>
        <c:idx val="7"/>
        <c:delete val="1"/>
      </c:legendEntry>
      <c:legendEntry>
        <c:idx val="9"/>
        <c:delete val="1"/>
      </c:legendEntry>
      <c:legendEntry>
        <c:idx val="11"/>
        <c:delete val="1"/>
      </c:legendEntry>
      <c:legendEntry>
        <c:idx val="13"/>
        <c:delete val="1"/>
      </c:legendEntry>
      <c:legendEntry>
        <c:idx val="15"/>
        <c:delete val="1"/>
      </c:legendEntry>
      <c:layout>
        <c:manualLayout>
          <c:xMode val="edge"/>
          <c:yMode val="edge"/>
          <c:x val="0"/>
          <c:y val="4.2348665616742734E-3"/>
          <c:w val="1"/>
          <c:h val="0.14621477239696387"/>
        </c:manualLayout>
      </c:layout>
      <c:overlay val="0"/>
      <c:txPr>
        <a:bodyPr/>
        <a:lstStyle/>
        <a:p>
          <a:pPr>
            <a:defRPr sz="800" b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98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572540020468506E-2"/>
          <c:y val="6.324561884113554E-2"/>
          <c:w val="0.87113279081242356"/>
          <c:h val="0.72871919100208982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effectLst/>
            <a:scene3d>
              <a:camera prst="orthographicFront"/>
              <a:lightRig rig="threePt" dir="t"/>
            </a:scene3d>
            <a:sp3d prstMaterial="matte">
              <a:bevelT w="127000" h="635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effectLst/>
              <a:scene3d>
                <a:camera prst="orthographicFront"/>
                <a:lightRig rig="soft" dir="t">
                  <a:rot lat="0" lon="0" rev="0"/>
                </a:lightRig>
              </a:scene3d>
              <a:sp3d prstMaterial="matte">
                <a:bevelT w="63500" h="63500" prst="artDeco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F6D-46D3-B352-99574123CF4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effectLst/>
              <a:scene3d>
                <a:camera prst="orthographicFront"/>
                <a:lightRig rig="soft" dir="t">
                  <a:rot lat="0" lon="0" rev="0"/>
                </a:lightRig>
              </a:scene3d>
              <a:sp3d prstMaterial="matte">
                <a:bevelT w="63500" h="63500" prst="artDeco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8F6D-46D3-B352-99574123CF4C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effectLst/>
              <a:scene3d>
                <a:camera prst="orthographicFront"/>
                <a:lightRig rig="soft" dir="t">
                  <a:rot lat="0" lon="0" rev="0"/>
                </a:lightRig>
              </a:scene3d>
              <a:sp3d prstMaterial="matte">
                <a:bevelT w="63500" h="63500" prst="artDeco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F6D-46D3-B352-99574123CF4C}"/>
              </c:ext>
            </c:extLst>
          </c:dPt>
          <c:dPt>
            <c:idx val="3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effectLst/>
              <a:scene3d>
                <a:camera prst="orthographicFront"/>
                <a:lightRig rig="soft" dir="t">
                  <a:rot lat="0" lon="0" rev="0"/>
                </a:lightRig>
              </a:scene3d>
              <a:sp3d prstMaterial="matte">
                <a:bevelT w="63500" h="63500" prst="artDeco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C0D-47EC-866D-FE3A4E11B117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effectLst/>
              <a:scene3d>
                <a:camera prst="orthographicFront"/>
                <a:lightRig rig="soft" dir="t">
                  <a:rot lat="0" lon="0" rev="0"/>
                </a:lightRig>
              </a:scene3d>
              <a:sp3d prstMaterial="matte">
                <a:bevelT w="63500" h="63500" prst="artDeco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8F6D-46D3-B352-99574123CF4C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effectLst/>
              <a:scene3d>
                <a:camera prst="orthographicFront"/>
                <a:lightRig rig="soft" dir="t">
                  <a:rot lat="0" lon="0" rev="0"/>
                </a:lightRig>
              </a:scene3d>
              <a:sp3d prstMaterial="matte">
                <a:bevelT w="63500" h="63500" prst="artDeco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8F6D-46D3-B352-99574123CF4C}"/>
              </c:ext>
            </c:extLst>
          </c:dPt>
          <c:dLbls>
            <c:dLbl>
              <c:idx val="3"/>
              <c:layout>
                <c:manualLayout>
                  <c:x val="2.472377508295028E-3"/>
                  <c:y val="1.430021288925850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C0D-47EC-866D-FE3A4E11B1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solidFill>
                      <a:schemeClr val="accent6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За 5 лет</c:v>
                </c:pt>
                <c:pt idx="1">
                  <c:v>2018 г.</c:v>
                </c:pt>
                <c:pt idx="2">
                  <c:v>2019 г.</c:v>
                </c:pt>
                <c:pt idx="3">
                  <c:v>2020 г.</c:v>
                </c:pt>
                <c:pt idx="4">
                  <c:v>2021 г.</c:v>
                </c:pt>
                <c:pt idx="5">
                  <c:v>2022 г.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740</c:v>
                </c:pt>
                <c:pt idx="1">
                  <c:v>146</c:v>
                </c:pt>
                <c:pt idx="2">
                  <c:v>140</c:v>
                </c:pt>
                <c:pt idx="3">
                  <c:v>146</c:v>
                </c:pt>
                <c:pt idx="4">
                  <c:v>165</c:v>
                </c:pt>
                <c:pt idx="5">
                  <c:v>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0D-47EC-866D-FE3A4E11B1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7292544"/>
        <c:axId val="87695744"/>
      </c:barChart>
      <c:catAx>
        <c:axId val="87292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7695744"/>
        <c:crosses val="autoZero"/>
        <c:auto val="1"/>
        <c:lblAlgn val="ctr"/>
        <c:lblOffset val="100"/>
        <c:noMultiLvlLbl val="0"/>
      </c:catAx>
      <c:valAx>
        <c:axId val="87695744"/>
        <c:scaling>
          <c:orientation val="minMax"/>
        </c:scaling>
        <c:delete val="0"/>
        <c:axPos val="l"/>
        <c:majorGridlines>
          <c:spPr>
            <a:ln w="3175"/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7292544"/>
        <c:crosses val="autoZero"/>
        <c:crossBetween val="between"/>
      </c:valAx>
      <c:spPr>
        <a:noFill/>
        <a:ln w="10000" cap="sq" cmpd="sng" algn="ctr">
          <a:solidFill>
            <a:schemeClr val="bg1">
              <a:lumMod val="9500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c:spPr>
    </c:plotArea>
    <c:plotVisOnly val="1"/>
    <c:dispBlanksAs val="gap"/>
    <c:showDLblsOverMax val="0"/>
  </c:chart>
  <c:spPr>
    <a:ln>
      <a:solidFill>
        <a:schemeClr val="bg1">
          <a:lumMod val="85000"/>
          <a:alpha val="0"/>
        </a:schemeClr>
      </a:solidFill>
    </a:ln>
  </c:spPr>
  <c:txPr>
    <a:bodyPr/>
    <a:lstStyle/>
    <a:p>
      <a:pPr>
        <a:defRPr sz="1798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8234686958129889E-2"/>
          <c:y val="0.17209570607633112"/>
          <c:w val="0.94696329625463505"/>
          <c:h val="0.71590831285916057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Итого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soft" dir="t">
                <a:rot lat="0" lon="0" rev="0"/>
              </a:lightRig>
            </a:scene3d>
            <a:sp3d prstMaterial="matte">
              <a:bevelT w="63500" h="63500" prst="artDeco"/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4.8042709969151664E-5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A93-41F6-A18C-2AB76038C6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млн.руб.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740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E9-4785-88B8-A11A1E297F79}"/>
            </c:ext>
          </c:extLst>
        </c:ser>
        <c:ser>
          <c:idx val="2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0033CC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млн.руб.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79E9-4785-88B8-A11A1E297F79}"/>
            </c:ext>
          </c:extLst>
        </c:ser>
        <c:ser>
          <c:idx val="0"/>
          <c:order val="2"/>
          <c:tx>
            <c:strRef>
              <c:f>Лист1!$D$1</c:f>
              <c:strCache>
                <c:ptCount val="1"/>
                <c:pt idx="0">
                  <c:v>Гыданское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4.7667376297528281E-3"/>
                  <c:y val="2.085615330422230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8E8-441D-A774-2E159A0593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млн.руб.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436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9E9-4785-88B8-A11A1E297F79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Столбец3</c:v>
                </c:pt>
              </c:strCache>
            </c:strRef>
          </c:tx>
          <c:spPr>
            <a:ln>
              <a:solidFill>
                <a:schemeClr val="accent4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млн.руб.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3-79E9-4785-88B8-A11A1E297F79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Мужевское</c:v>
                </c:pt>
              </c:strCache>
            </c:strRef>
          </c:tx>
          <c:spPr>
            <a:ln>
              <a:solidFill>
                <a:schemeClr val="accent5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млн.руб.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9E9-4785-88B8-A11A1E297F79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Столбец4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млн.руб.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5-79E9-4785-88B8-A11A1E297F79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Антипаютинское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млн.руб.</c:v>
                </c:pt>
              </c:strCache>
            </c:strRef>
          </c:cat>
          <c:val>
            <c:numRef>
              <c:f>Лист1!$H$2</c:f>
              <c:numCache>
                <c:formatCode>General</c:formatCode>
                <c:ptCount val="1"/>
                <c:pt idx="0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9E9-4785-88B8-A11A1E297F79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Столбец5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млн.руб.</c:v>
                </c:pt>
              </c:strCache>
            </c:strRef>
          </c:cat>
          <c:val>
            <c:numRef>
              <c:f>Лист1!$I$2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7-79E9-4785-88B8-A11A1E297F79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Сеяхинское 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млн.руб.</c:v>
                </c:pt>
              </c:strCache>
            </c:strRef>
          </c:cat>
          <c:val>
            <c:numRef>
              <c:f>Лист1!$J$2</c:f>
              <c:numCache>
                <c:formatCode>General</c:formatCode>
                <c:ptCount val="1"/>
                <c:pt idx="0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EA-4396-9898-C5006BA9F24E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Столбец6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млн.руб.</c:v>
                </c:pt>
              </c:strCache>
            </c:strRef>
          </c:cat>
          <c:val>
            <c:numRef>
              <c:f>Лист1!$K$2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27EA-4396-9898-C5006BA9F24E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Тазовское 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млн.руб.</c:v>
                </c:pt>
              </c:strCache>
            </c:strRef>
          </c:cat>
          <c:val>
            <c:numRef>
              <c:f>Лист1!$L$2</c:f>
              <c:numCache>
                <c:formatCode>General</c:formatCode>
                <c:ptCount val="1"/>
                <c:pt idx="0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7EA-4396-9898-C5006BA9F24E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Столбец7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млн.руб.</c:v>
                </c:pt>
              </c:strCache>
            </c:strRef>
          </c:cat>
          <c:val>
            <c:numRef>
              <c:f>Лист1!$M$2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3-27EA-4396-9898-C5006BA9F24E}"/>
            </c:ext>
          </c:extLst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Горковское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млн.руб.</c:v>
                </c:pt>
              </c:strCache>
            </c:strRef>
          </c:cat>
          <c:val>
            <c:numRef>
              <c:f>Лист1!$N$2</c:f>
              <c:numCache>
                <c:formatCode>General</c:formatCode>
                <c:ptCount val="1"/>
                <c:pt idx="0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7EA-4396-9898-C5006BA9F24E}"/>
            </c:ext>
          </c:extLst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Столбец8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млн.руб.</c:v>
                </c:pt>
              </c:strCache>
            </c:strRef>
          </c:cat>
          <c:val>
            <c:numRef>
              <c:f>Лист1!$O$2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5-27EA-4396-9898-C5006BA9F24E}"/>
            </c:ext>
          </c:extLst>
        </c:ser>
        <c:ser>
          <c:idx val="14"/>
          <c:order val="14"/>
          <c:tx>
            <c:strRef>
              <c:f>Лист1!$P$1</c:f>
              <c:strCache>
                <c:ptCount val="1"/>
                <c:pt idx="0">
                  <c:v>Приуральское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млн.руб.</c:v>
                </c:pt>
              </c:strCache>
            </c:strRef>
          </c:cat>
          <c:val>
            <c:numRef>
              <c:f>Лист1!$P$2</c:f>
              <c:numCache>
                <c:formatCode>General</c:formatCode>
                <c:ptCount val="1"/>
                <c:pt idx="0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7EA-4396-9898-C5006BA9F24E}"/>
            </c:ext>
          </c:extLst>
        </c:ser>
        <c:ser>
          <c:idx val="15"/>
          <c:order val="15"/>
          <c:tx>
            <c:strRef>
              <c:f>Лист1!$Q$1</c:f>
              <c:strCache>
                <c:ptCount val="1"/>
                <c:pt idx="0">
                  <c:v>Столбец9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млн.руб.</c:v>
                </c:pt>
              </c:strCache>
            </c:strRef>
          </c:cat>
          <c:val>
            <c:numRef>
              <c:f>Лист1!$Q$2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4-07A3-4938-B882-B08792CB0E31}"/>
            </c:ext>
          </c:extLst>
        </c:ser>
        <c:ser>
          <c:idx val="16"/>
          <c:order val="16"/>
          <c:tx>
            <c:strRef>
              <c:f>Лист1!$R$1</c:f>
              <c:strCache>
                <c:ptCount val="1"/>
                <c:pt idx="0">
                  <c:v>ТЗБ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млн.руб.</c:v>
                </c:pt>
              </c:strCache>
            </c:strRef>
          </c:cat>
          <c:val>
            <c:numRef>
              <c:f>Лист1!$R$2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7A3-4938-B882-B08792CB0E3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57568000"/>
        <c:axId val="157582080"/>
      </c:barChart>
      <c:catAx>
        <c:axId val="1575680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7582080"/>
        <c:crosses val="autoZero"/>
        <c:auto val="1"/>
        <c:lblAlgn val="ctr"/>
        <c:lblOffset val="100"/>
        <c:noMultiLvlLbl val="0"/>
      </c:catAx>
      <c:valAx>
        <c:axId val="157582080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95000"/>
                  <a:alpha val="99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7568000"/>
        <c:crosses val="autoZero"/>
        <c:crossBetween val="between"/>
      </c:valAx>
      <c:spPr>
        <a:solidFill>
          <a:schemeClr val="bg1">
            <a:lumMod val="95000"/>
          </a:schemeClr>
        </a:solidFill>
        <a:ln w="10000" cap="flat" cmpd="sng" algn="ctr">
          <a:solidFill>
            <a:schemeClr val="bg1">
              <a:lumMod val="9500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/>
        </a:scene3d>
      </c:spPr>
    </c:plotArea>
    <c:legend>
      <c:legendPos val="t"/>
      <c:legendEntry>
        <c:idx val="1"/>
        <c:delete val="1"/>
      </c:legendEntry>
      <c:legendEntry>
        <c:idx val="3"/>
        <c:delete val="1"/>
      </c:legendEntry>
      <c:legendEntry>
        <c:idx val="5"/>
        <c:delete val="1"/>
      </c:legendEntry>
      <c:legendEntry>
        <c:idx val="7"/>
        <c:delete val="1"/>
      </c:legendEntry>
      <c:legendEntry>
        <c:idx val="9"/>
        <c:delete val="1"/>
      </c:legendEntry>
      <c:legendEntry>
        <c:idx val="11"/>
        <c:delete val="1"/>
      </c:legendEntry>
      <c:legendEntry>
        <c:idx val="13"/>
        <c:delete val="1"/>
      </c:legendEntry>
      <c:legendEntry>
        <c:idx val="15"/>
        <c:delete val="1"/>
      </c:legendEntry>
      <c:layout>
        <c:manualLayout>
          <c:xMode val="edge"/>
          <c:yMode val="edge"/>
          <c:x val="0"/>
          <c:y val="1.9762853538192689E-2"/>
          <c:w val="1"/>
          <c:h val="0.11450303888208631"/>
        </c:manualLayout>
      </c:layout>
      <c:overlay val="0"/>
      <c:txPr>
        <a:bodyPr/>
        <a:lstStyle/>
        <a:p>
          <a:pPr>
            <a:defRPr sz="800" b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98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572540020468506E-2"/>
          <c:y val="6.324561884113554E-2"/>
          <c:w val="0.87113279081242356"/>
          <c:h val="0.72871919100208982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effectLst/>
            <a:scene3d>
              <a:camera prst="orthographicFront"/>
              <a:lightRig rig="threePt" dir="t"/>
            </a:scene3d>
            <a:sp3d prstMaterial="matte">
              <a:bevelT w="127000" h="635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effectLst/>
              <a:scene3d>
                <a:camera prst="orthographicFront"/>
                <a:lightRig rig="soft" dir="t">
                  <a:rot lat="0" lon="0" rev="0"/>
                </a:lightRig>
              </a:scene3d>
              <a:sp3d prstMaterial="matte">
                <a:bevelT w="63500" h="63500" prst="artDeco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F6D-46D3-B352-99574123CF4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effectLst/>
              <a:scene3d>
                <a:camera prst="orthographicFront"/>
                <a:lightRig rig="soft" dir="t">
                  <a:rot lat="0" lon="0" rev="0"/>
                </a:lightRig>
              </a:scene3d>
              <a:sp3d prstMaterial="matte">
                <a:bevelT w="63500" h="63500" prst="artDeco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8F6D-46D3-B352-99574123CF4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effectLst/>
              <a:scene3d>
                <a:camera prst="orthographicFront"/>
                <a:lightRig rig="soft" dir="t">
                  <a:rot lat="0" lon="0" rev="0"/>
                </a:lightRig>
              </a:scene3d>
              <a:sp3d prstMaterial="matte">
                <a:bevelT w="63500" h="63500" prst="artDeco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F6D-46D3-B352-99574123CF4C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effectLst/>
              <a:scene3d>
                <a:camera prst="orthographicFront"/>
                <a:lightRig rig="soft" dir="t">
                  <a:rot lat="0" lon="0" rev="0"/>
                </a:lightRig>
              </a:scene3d>
              <a:sp3d prstMaterial="matte">
                <a:bevelT w="63500" h="63500" prst="artDeco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C0D-47EC-866D-FE3A4E11B117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effectLst/>
              <a:scene3d>
                <a:camera prst="orthographicFront"/>
                <a:lightRig rig="soft" dir="t">
                  <a:rot lat="0" lon="0" rev="0"/>
                </a:lightRig>
              </a:scene3d>
              <a:sp3d prstMaterial="matte">
                <a:bevelT w="63500" h="63500" prst="artDeco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8F6D-46D3-B352-99574123CF4C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effectLst/>
              <a:scene3d>
                <a:camera prst="orthographicFront"/>
                <a:lightRig rig="soft" dir="t">
                  <a:rot lat="0" lon="0" rev="0"/>
                </a:lightRig>
              </a:scene3d>
              <a:sp3d prstMaterial="matte">
                <a:bevelT w="63500" h="63500" prst="artDeco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8F6D-46D3-B352-99574123CF4C}"/>
              </c:ext>
            </c:extLst>
          </c:dPt>
          <c:dLbls>
            <c:dLbl>
              <c:idx val="3"/>
              <c:layout>
                <c:manualLayout>
                  <c:x val="2.472377508295028E-3"/>
                  <c:y val="1.430021288925850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C0D-47EC-866D-FE3A4E11B1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За 5 лет</c:v>
                </c:pt>
                <c:pt idx="1">
                  <c:v>2018 г.</c:v>
                </c:pt>
                <c:pt idx="2">
                  <c:v>2019 г.</c:v>
                </c:pt>
                <c:pt idx="3">
                  <c:v>2020 г.</c:v>
                </c:pt>
                <c:pt idx="4">
                  <c:v>2021 г.</c:v>
                </c:pt>
                <c:pt idx="5">
                  <c:v>2022 г.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701</c:v>
                </c:pt>
                <c:pt idx="1">
                  <c:v>150</c:v>
                </c:pt>
                <c:pt idx="2">
                  <c:v>137</c:v>
                </c:pt>
                <c:pt idx="3">
                  <c:v>114</c:v>
                </c:pt>
                <c:pt idx="4">
                  <c:v>135</c:v>
                </c:pt>
                <c:pt idx="5">
                  <c:v>165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0D-47EC-866D-FE3A4E11B1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7292544"/>
        <c:axId val="87695744"/>
      </c:barChart>
      <c:catAx>
        <c:axId val="87292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7695744"/>
        <c:crosses val="autoZero"/>
        <c:auto val="1"/>
        <c:lblAlgn val="ctr"/>
        <c:lblOffset val="100"/>
        <c:noMultiLvlLbl val="0"/>
      </c:catAx>
      <c:valAx>
        <c:axId val="87695744"/>
        <c:scaling>
          <c:orientation val="minMax"/>
        </c:scaling>
        <c:delete val="0"/>
        <c:axPos val="l"/>
        <c:majorGridlines>
          <c:spPr>
            <a:ln w="3175"/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7292544"/>
        <c:crosses val="autoZero"/>
        <c:crossBetween val="between"/>
      </c:valAx>
      <c:spPr>
        <a:noFill/>
        <a:ln w="10000" cap="flat" cmpd="sng" algn="ctr">
          <a:noFill/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798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  <c:spPr>
        <a:noFill/>
        <a:ln w="10000" cap="flat" cmpd="sng" algn="ctr">
          <a:noFill/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c:spPr>
    </c:sideWall>
    <c:backWall>
      <c:thickness val="0"/>
      <c:spPr>
        <a:noFill/>
        <a:ln w="10000" cap="flat" cmpd="sng" algn="ctr">
          <a:noFill/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c:spPr>
    </c:backWall>
    <c:plotArea>
      <c:layout>
        <c:manualLayout>
          <c:layoutTarget val="inner"/>
          <c:xMode val="edge"/>
          <c:yMode val="edge"/>
          <c:x val="6.6717030741527683E-2"/>
          <c:y val="6.324561884113554E-2"/>
          <c:w val="0.92757016484050603"/>
          <c:h val="0.79960006920652493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effectLst/>
            <a:scene3d>
              <a:camera prst="orthographicFront"/>
              <a:lightRig rig="threePt" dir="t"/>
            </a:scene3d>
            <a:sp3d prstMaterial="matte">
              <a:bevelT w="127000" h="635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effectLst/>
              <a:scene3d>
                <a:camera prst="orthographicFront"/>
                <a:lightRig rig="soft" dir="t">
                  <a:rot lat="0" lon="0" rev="0"/>
                </a:lightRig>
              </a:scene3d>
              <a:sp3d prstMaterial="matte">
                <a:bevelT w="63500" h="63500" prst="artDeco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F6D-46D3-B352-99574123CF4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effectLst/>
              <a:scene3d>
                <a:camera prst="orthographicFront"/>
                <a:lightRig rig="soft" dir="t">
                  <a:rot lat="0" lon="0" rev="0"/>
                </a:lightRig>
              </a:scene3d>
              <a:sp3d prstMaterial="matte">
                <a:bevelT w="63500" h="63500" prst="artDeco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8F6D-46D3-B352-99574123CF4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effectLst/>
              <a:scene3d>
                <a:camera prst="orthographicFront"/>
                <a:lightRig rig="soft" dir="t">
                  <a:rot lat="0" lon="0" rev="0"/>
                </a:lightRig>
              </a:scene3d>
              <a:sp3d prstMaterial="matte">
                <a:bevelT w="63500" h="63500" prst="artDeco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F6D-46D3-B352-99574123CF4C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effectLst/>
              <a:scene3d>
                <a:camera prst="orthographicFront"/>
                <a:lightRig rig="soft" dir="t">
                  <a:rot lat="0" lon="0" rev="0"/>
                </a:lightRig>
              </a:scene3d>
              <a:sp3d prstMaterial="matte">
                <a:bevelT w="63500" h="63500" prst="artDeco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C0D-47EC-866D-FE3A4E11B117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effectLst/>
              <a:scene3d>
                <a:camera prst="orthographicFront"/>
                <a:lightRig rig="soft" dir="t">
                  <a:rot lat="0" lon="0" rev="0"/>
                </a:lightRig>
              </a:scene3d>
              <a:sp3d prstMaterial="matte">
                <a:bevelT w="63500" h="63500" prst="artDeco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8F6D-46D3-B352-99574123CF4C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effectLst/>
              <a:scene3d>
                <a:camera prst="orthographicFront"/>
                <a:lightRig rig="soft" dir="t">
                  <a:rot lat="0" lon="0" rev="0"/>
                </a:lightRig>
              </a:scene3d>
              <a:sp3d prstMaterial="matte">
                <a:bevelT w="63500" h="63500" prst="artDeco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8F6D-46D3-B352-99574123CF4C}"/>
              </c:ext>
            </c:extLst>
          </c:dPt>
          <c:dLbls>
            <c:dLbl>
              <c:idx val="0"/>
              <c:layout>
                <c:manualLayout>
                  <c:x val="4.6003508820656675E-3"/>
                  <c:y val="9.84757821015023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2328042328042326E-2"/>
                      <c:h val="9.21451391585347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F6D-46D3-B352-99574123CF4C}"/>
                </c:ext>
              </c:extLst>
            </c:dLbl>
            <c:dLbl>
              <c:idx val="1"/>
              <c:layout>
                <c:manualLayout>
                  <c:x val="1.4109347442680775E-2"/>
                  <c:y val="-1.01258394679708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8F6D-46D3-B352-99574123CF4C}"/>
                </c:ext>
              </c:extLst>
            </c:dLbl>
            <c:dLbl>
              <c:idx val="2"/>
              <c:layout>
                <c:manualLayout>
                  <c:x val="1.646090534979424E-2"/>
                  <c:y val="-5.06291973398542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F6D-46D3-B352-99574123CF4C}"/>
                </c:ext>
              </c:extLst>
            </c:dLbl>
            <c:dLbl>
              <c:idx val="3"/>
              <c:layout>
                <c:manualLayout>
                  <c:x val="1.1878700347641644E-2"/>
                  <c:y val="-3.12661206154915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C0D-47EC-866D-FE3A4E11B117}"/>
                </c:ext>
              </c:extLst>
            </c:dLbl>
            <c:dLbl>
              <c:idx val="4"/>
              <c:layout>
                <c:manualLayout>
                  <c:x val="9.406231628453764E-3"/>
                  <c:y val="-5.06291973398542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8F6D-46D3-B352-99574123CF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solidFill>
                      <a:schemeClr val="accent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2018 г.</c:v>
                </c:pt>
                <c:pt idx="1">
                  <c:v>2019 г.</c:v>
                </c:pt>
                <c:pt idx="2">
                  <c:v>2020 г.</c:v>
                </c:pt>
                <c:pt idx="3">
                  <c:v>2021 г.</c:v>
                </c:pt>
                <c:pt idx="4">
                  <c:v>2022 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459</c:v>
                </c:pt>
                <c:pt idx="1">
                  <c:v>382</c:v>
                </c:pt>
                <c:pt idx="2">
                  <c:v>379</c:v>
                </c:pt>
                <c:pt idx="3">
                  <c:v>315</c:v>
                </c:pt>
                <c:pt idx="4">
                  <c:v>506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0D-47EC-866D-FE3A4E11B1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7292544"/>
        <c:axId val="87695744"/>
        <c:axId val="0"/>
      </c:bar3DChart>
      <c:catAx>
        <c:axId val="87292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7695744"/>
        <c:crosses val="autoZero"/>
        <c:auto val="1"/>
        <c:lblAlgn val="ctr"/>
        <c:lblOffset val="100"/>
        <c:noMultiLvlLbl val="0"/>
      </c:catAx>
      <c:valAx>
        <c:axId val="87695744"/>
        <c:scaling>
          <c:orientation val="minMax"/>
        </c:scaling>
        <c:delete val="0"/>
        <c:axPos val="l"/>
        <c:majorGridlines>
          <c:spPr>
            <a:ln w="3175"/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72925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798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4176952119958469E-2"/>
          <c:y val="0.13390421837859157"/>
          <c:w val="0.90453158838724457"/>
          <c:h val="0.75904172997807651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Лист1!$A$1</c:f>
              <c:strCache>
                <c:ptCount val="1"/>
                <c:pt idx="0">
                  <c:v>С/х производство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90500" h="38100"/>
            </a:sp3d>
          </c:spPr>
          <c:invertIfNegative val="0"/>
          <c:dLbls>
            <c:dLbl>
              <c:idx val="0"/>
              <c:layout>
                <c:manualLayout>
                  <c:x val="3.0794638338244605E-2"/>
                  <c:y val="-1.02252691072161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17B-4B5C-8794-5D919AAB05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Лист1!$A$2</c:f>
              <c:numCache>
                <c:formatCode>General</c:formatCode>
                <c:ptCount val="1"/>
                <c:pt idx="0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9E-4F28-93F7-D5740C41EE5C}"/>
            </c:ext>
          </c:extLst>
        </c:ser>
        <c:ser>
          <c:idx val="2"/>
          <c:order val="1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0033CC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Лист1!$B$2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599E-4F28-93F7-D5740C41EE5C}"/>
            </c:ext>
          </c:extLst>
        </c:ser>
        <c:ser>
          <c:idx val="0"/>
          <c:order val="2"/>
          <c:tx>
            <c:strRef>
              <c:f>Лист1!$C$1</c:f>
              <c:strCache>
                <c:ptCount val="1"/>
                <c:pt idx="0">
                  <c:v>Общепит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90500" h="38100"/>
            </a:sp3d>
          </c:spPr>
          <c:invertIfNegative val="0"/>
          <c:dLbls>
            <c:dLbl>
              <c:idx val="0"/>
              <c:layout>
                <c:manualLayout>
                  <c:x val="2.50315662653335E-2"/>
                  <c:y val="-5.11243327670743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B6E-4A77-A228-8F56E0F6E1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Лист1!$C$2</c:f>
              <c:numCache>
                <c:formatCode>General</c:formatCode>
                <c:ptCount val="1"/>
                <c:pt idx="0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99E-4F28-93F7-D5740C41EE5C}"/>
            </c:ext>
          </c:extLst>
        </c:ser>
        <c:ser>
          <c:idx val="3"/>
          <c:order val="3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accent4">
                  <a:lumMod val="50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Лист1!$D$2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3-599E-4F28-93F7-D5740C41EE5C}"/>
            </c:ext>
          </c:extLst>
        </c:ser>
        <c:ser>
          <c:idx val="6"/>
          <c:order val="4"/>
          <c:tx>
            <c:strRef>
              <c:f>Лист1!$E$1</c:f>
              <c:strCache>
                <c:ptCount val="1"/>
                <c:pt idx="0">
                  <c:v>Производство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90500" h="38100"/>
            </a:sp3d>
          </c:spPr>
          <c:invertIfNegative val="0"/>
          <c:dLbls>
            <c:dLbl>
              <c:idx val="0"/>
              <c:layout>
                <c:manualLayout>
                  <c:x val="2.5441559016153532E-2"/>
                  <c:y val="-5.11243327670743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B6E-4A77-A228-8F56E0F6E1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Лист1!$E$2</c:f>
              <c:numCache>
                <c:formatCode>General</c:formatCode>
                <c:ptCount val="1"/>
                <c:pt idx="0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99E-4F28-93F7-D5740C41EE5C}"/>
            </c:ext>
          </c:extLst>
        </c:ser>
        <c:ser>
          <c:idx val="4"/>
          <c:order val="5"/>
          <c:tx>
            <c:strRef>
              <c:f>Лист1!$F$1</c:f>
              <c:strCache>
                <c:ptCount val="1"/>
                <c:pt idx="0">
                  <c:v>Столбец3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Лист1!$F$2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4-DD12-4957-A684-9FAEBEC7A9E8}"/>
            </c:ext>
          </c:extLst>
        </c:ser>
        <c:ser>
          <c:idx val="5"/>
          <c:order val="6"/>
          <c:tx>
            <c:strRef>
              <c:f>Лист1!$G$1</c:f>
              <c:strCache>
                <c:ptCount val="1"/>
                <c:pt idx="0">
                  <c:v>Торговля</c:v>
                </c:pt>
              </c:strCache>
            </c:strRef>
          </c:tx>
          <c:spPr>
            <a:ln>
              <a:solidFill>
                <a:schemeClr val="accent6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 prstMaterial="metal">
              <a:bevelT w="88900" h="889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val>
            <c:numRef>
              <c:f>Лист1!$G$2</c:f>
              <c:numCache>
                <c:formatCode>General</c:formatCode>
                <c:ptCount val="1"/>
                <c:pt idx="0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D12-4957-A684-9FAEBEC7A9E8}"/>
            </c:ext>
          </c:extLst>
        </c:ser>
        <c:ser>
          <c:idx val="7"/>
          <c:order val="7"/>
          <c:tx>
            <c:strRef>
              <c:f>Лист1!$H$1</c:f>
              <c:strCache>
                <c:ptCount val="1"/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Лист1!$H$2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73B3-4900-8967-2BFB31CCE86E}"/>
            </c:ext>
          </c:extLst>
        </c:ser>
        <c:ser>
          <c:idx val="8"/>
          <c:order val="8"/>
          <c:tx>
            <c:strRef>
              <c:f>Лист1!$I$1</c:f>
              <c:strCache>
                <c:ptCount val="1"/>
                <c:pt idx="0">
                  <c:v>Аппарат управл и прочие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val>
            <c:numRef>
              <c:f>Лист1!$I$2</c:f>
              <c:numCache>
                <c:formatCode>General</c:formatCode>
                <c:ptCount val="1"/>
                <c:pt idx="0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3B3-4900-8967-2BFB31CCE86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58253056"/>
        <c:axId val="158254592"/>
      </c:barChart>
      <c:catAx>
        <c:axId val="1582530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8254592"/>
        <c:crosses val="autoZero"/>
        <c:auto val="1"/>
        <c:lblAlgn val="ctr"/>
        <c:lblOffset val="100"/>
        <c:noMultiLvlLbl val="0"/>
      </c:catAx>
      <c:valAx>
        <c:axId val="158254592"/>
        <c:scaling>
          <c:orientation val="minMax"/>
        </c:scaling>
        <c:delete val="0"/>
        <c:axPos val="b"/>
        <c:majorGridlines>
          <c:spPr>
            <a:ln>
              <a:solidFill>
                <a:schemeClr val="bg2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8253056"/>
        <c:crosses val="autoZero"/>
        <c:crossBetween val="between"/>
      </c:valAx>
      <c:spPr>
        <a:noFill/>
        <a:ln w="25400"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/>
        </a:scene3d>
      </c:spPr>
    </c:plotArea>
    <c:legend>
      <c:legendPos val="t"/>
      <c:legendEntry>
        <c:idx val="1"/>
        <c:delete val="1"/>
      </c:legendEntry>
      <c:legendEntry>
        <c:idx val="3"/>
        <c:delete val="1"/>
      </c:legendEntry>
      <c:legendEntry>
        <c:idx val="5"/>
        <c:delete val="1"/>
      </c:legendEntry>
      <c:legendEntry>
        <c:idx val="7"/>
        <c:delete val="1"/>
      </c:legendEntry>
      <c:layout>
        <c:manualLayout>
          <c:xMode val="edge"/>
          <c:yMode val="edge"/>
          <c:x val="0"/>
          <c:y val="0"/>
          <c:w val="1"/>
          <c:h val="0.13252284296527431"/>
        </c:manualLayout>
      </c:layout>
      <c:overlay val="0"/>
      <c:txPr>
        <a:bodyPr/>
        <a:lstStyle/>
        <a:p>
          <a:pPr>
            <a:defRPr sz="900" b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98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3724292315380047E-2"/>
          <c:y val="0.15100839727229545"/>
          <c:w val="0.87557545925761515"/>
          <c:h val="0.74284017808980185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Всего 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0-6C56-46F8-9DD4-91C42CECD9EC}"/>
              </c:ext>
            </c:extLst>
          </c:dPt>
          <c:dLbls>
            <c:dLbl>
              <c:idx val="0"/>
              <c:layout>
                <c:manualLayout>
                  <c:x val="-8.2511712152270558E-2"/>
                  <c:y val="-8.169193748794856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900" b="1">
                      <a:solidFill>
                        <a:schemeClr val="tx2">
                          <a:lumMod val="75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6C56-46F8-9DD4-91C42CECD9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млн.       руб.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642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56-46F8-9DD4-91C42CECD9EC}"/>
            </c:ext>
          </c:extLst>
        </c:ser>
        <c:ser>
          <c:idx val="2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0033CC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млн.       руб.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2-6C56-46F8-9DD4-91C42CECD9EC}"/>
            </c:ext>
          </c:extLst>
        </c:ser>
        <c:ser>
          <c:idx val="0"/>
          <c:order val="2"/>
          <c:tx>
            <c:strRef>
              <c:f>Лист1!$D$1</c:f>
              <c:strCache>
                <c:ptCount val="1"/>
                <c:pt idx="0">
                  <c:v>Запсибкомбанк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soft" dir="t">
                <a:rot lat="0" lon="0" rev="0"/>
              </a:lightRig>
            </a:scene3d>
            <a:sp3d prstMaterial="matte">
              <a:bevelT w="63500" h="63500" prst="artDeco"/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4.3097871693920835E-3"/>
                  <c:y val="5.11243327670733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900" b="1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4AA-4874-A447-2E4B2C1D2E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млн.       руб.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C56-46F8-9DD4-91C42CECD9E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Столбец3</c:v>
                </c:pt>
              </c:strCache>
            </c:strRef>
          </c:tx>
          <c:spPr>
            <a:ln>
              <a:solidFill>
                <a:schemeClr val="accent4">
                  <a:lumMod val="50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млн.       руб.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4-6C56-46F8-9DD4-91C42CECD9E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ВТБ</c:v>
                </c:pt>
              </c:strCache>
            </c:strRef>
          </c:tx>
          <c:spPr>
            <a:ln>
              <a:solidFill>
                <a:schemeClr val="accent5">
                  <a:lumMod val="75000"/>
                </a:schemeClr>
              </a:solidFill>
            </a:ln>
            <a:scene3d>
              <a:camera prst="orthographicFront"/>
              <a:lightRig rig="soft" dir="t">
                <a:rot lat="0" lon="0" rev="0"/>
              </a:lightRig>
            </a:scene3d>
            <a:sp3d prstMaterial="matte">
              <a:bevelT w="63500" h="63500" prst="artDeco"/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5.0521008283669691E-3"/>
                  <c:y val="-5.112433276707431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4AA-4874-A447-2E4B2C1D2E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млн.       руб.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C56-46F8-9DD4-91C42CECD9E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Столбец4</c:v>
                </c:pt>
              </c:strCache>
            </c:strRef>
          </c:tx>
          <c:spPr>
            <a:ln>
              <a:solidFill>
                <a:srgbClr val="0033CC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млн.       руб.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6-6C56-46F8-9DD4-91C42CECD9EC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Фонд МФ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  <a:scene3d>
              <a:camera prst="orthographicFront"/>
              <a:lightRig rig="soft" dir="t">
                <a:rot lat="0" lon="0" rev="0"/>
              </a:lightRig>
            </a:scene3d>
            <a:sp3d prstMaterial="matte">
              <a:bevelT w="63500" h="63500" prst="artDeco"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млн.       руб.</c:v>
                </c:pt>
              </c:strCache>
            </c:strRef>
          </c:cat>
          <c:val>
            <c:numRef>
              <c:f>Лист1!$H$2</c:f>
              <c:numCache>
                <c:formatCode>General</c:formatCode>
                <c:ptCount val="1"/>
                <c:pt idx="0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C56-46F8-9DD4-91C42CECD9EC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Столбец5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млн.       руб.</c:v>
                </c:pt>
              </c:strCache>
            </c:strRef>
          </c:cat>
          <c:val>
            <c:numRef>
              <c:f>Лист1!$I$2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8-6C56-46F8-9DD4-91C42CECD9EC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Сбербанк </c:v>
                </c:pt>
              </c:strCache>
            </c:strRef>
          </c:tx>
          <c:spPr>
            <a:ln>
              <a:solidFill>
                <a:schemeClr val="accent3">
                  <a:lumMod val="60000"/>
                  <a:lumOff val="40000"/>
                </a:schemeClr>
              </a:solidFill>
            </a:ln>
            <a:scene3d>
              <a:camera prst="orthographicFront"/>
              <a:lightRig rig="soft" dir="t">
                <a:rot lat="0" lon="0" rev="0"/>
              </a:lightRig>
            </a:scene3d>
            <a:sp3d prstMaterial="matte">
              <a:bevelT w="63500" h="63500" prst="artDeco"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млн.       руб.</c:v>
                </c:pt>
              </c:strCache>
            </c:strRef>
          </c:cat>
          <c:val>
            <c:numRef>
              <c:f>Лист1!$J$2</c:f>
              <c:numCache>
                <c:formatCode>General</c:formatCode>
                <c:ptCount val="1"/>
                <c:pt idx="0">
                  <c:v>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C56-46F8-9DD4-91C42CECD9EC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Столбец6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млн.       руб.</c:v>
                </c:pt>
              </c:strCache>
            </c:strRef>
          </c:cat>
          <c:val>
            <c:numRef>
              <c:f>Лист1!$K$2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A-6C56-46F8-9DD4-91C42CECD9EC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Организ. </c:v>
                </c:pt>
              </c:strCache>
            </c:strRef>
          </c:tx>
          <c:spPr>
            <a:ln>
              <a:solidFill>
                <a:schemeClr val="accent1">
                  <a:lumMod val="60000"/>
                  <a:lumOff val="40000"/>
                </a:schemeClr>
              </a:solidFill>
            </a:ln>
            <a:scene3d>
              <a:camera prst="orthographicFront"/>
              <a:lightRig rig="soft" dir="t">
                <a:rot lat="0" lon="0" rev="0"/>
              </a:lightRig>
            </a:scene3d>
            <a:sp3d prstMaterial="matte">
              <a:bevelT w="63500" h="63500" prst="artDeco"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млн.       руб.</c:v>
                </c:pt>
              </c:strCache>
            </c:strRef>
          </c:cat>
          <c:val>
            <c:numRef>
              <c:f>Лист1!$L$2</c:f>
              <c:numCache>
                <c:formatCode>General</c:formatCode>
                <c:ptCount val="1"/>
                <c:pt idx="0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C56-46F8-9DD4-91C42CECD9EC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Столбец7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млн.       руб.</c:v>
                </c:pt>
              </c:strCache>
            </c:strRef>
          </c:cat>
          <c:val>
            <c:numRef>
              <c:f>Лист1!$M$2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2-DDB5-45BB-8954-20365A732F75}"/>
            </c:ext>
          </c:extLst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Прочие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 w="114300" prst="hardEdge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млн.       руб.</c:v>
                </c:pt>
              </c:strCache>
            </c:strRef>
          </c:cat>
          <c:val>
            <c:numRef>
              <c:f>Лист1!$N$2</c:f>
              <c:numCache>
                <c:formatCode>General</c:formatCode>
                <c:ptCount val="1"/>
                <c:pt idx="0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DB5-45BB-8954-20365A732F7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59242496"/>
        <c:axId val="159260672"/>
      </c:barChart>
      <c:catAx>
        <c:axId val="1592424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9260672"/>
        <c:crosses val="autoZero"/>
        <c:auto val="1"/>
        <c:lblAlgn val="ctr"/>
        <c:lblOffset val="100"/>
        <c:noMultiLvlLbl val="0"/>
      </c:catAx>
      <c:valAx>
        <c:axId val="159260672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9242496"/>
        <c:crosses val="autoZero"/>
        <c:crossBetween val="between"/>
      </c:valAx>
      <c:spPr>
        <a:solidFill>
          <a:schemeClr val="bg1">
            <a:alpha val="0"/>
          </a:schemeClr>
        </a:solidFill>
        <a:ln w="10000" cap="flat" cmpd="sng" algn="ctr">
          <a:solidFill>
            <a:schemeClr val="bg1">
              <a:lumMod val="9500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/>
        </a:scene3d>
      </c:spPr>
    </c:plotArea>
    <c:legend>
      <c:legendPos val="t"/>
      <c:legendEntry>
        <c:idx val="1"/>
        <c:delete val="1"/>
      </c:legendEntry>
      <c:legendEntry>
        <c:idx val="3"/>
        <c:delete val="1"/>
      </c:legendEntry>
      <c:legendEntry>
        <c:idx val="5"/>
        <c:delete val="1"/>
      </c:legendEntry>
      <c:legendEntry>
        <c:idx val="7"/>
        <c:delete val="1"/>
      </c:legendEntry>
      <c:legendEntry>
        <c:idx val="9"/>
        <c:delete val="1"/>
      </c:legendEntry>
      <c:legendEntry>
        <c:idx val="11"/>
        <c:delete val="1"/>
      </c:legendEntry>
      <c:layout>
        <c:manualLayout>
          <c:xMode val="edge"/>
          <c:yMode val="edge"/>
          <c:x val="4.7347125638021424E-3"/>
          <c:y val="0"/>
          <c:w val="0.99526537281298244"/>
          <c:h val="0.11689759836402135"/>
        </c:manualLayout>
      </c:layout>
      <c:overlay val="0"/>
      <c:txPr>
        <a:bodyPr/>
        <a:lstStyle/>
        <a:p>
          <a:pPr>
            <a:defRPr sz="900" b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  <a:sp3d>
      <a:bevelT w="190500" h="38100"/>
    </a:sp3d>
  </c:spPr>
  <c:txPr>
    <a:bodyPr/>
    <a:lstStyle/>
    <a:p>
      <a:pPr>
        <a:defRPr sz="1798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615770246395183"/>
          <c:y val="7.8533361613019423E-2"/>
          <c:w val="0.39231604616456861"/>
          <c:h val="0.87871044631404926"/>
        </c:manualLayout>
      </c:layout>
      <c:pieChart>
        <c:varyColors val="1"/>
        <c:ser>
          <c:idx val="1"/>
          <c:order val="0"/>
          <c:tx>
            <c:strRef>
              <c:f>Лист1!$B$1</c:f>
              <c:strCache>
                <c:ptCount val="1"/>
                <c:pt idx="0">
                  <c:v>Совокупный объем деятельности, млн.руб. в т.ч.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explosion val="6"/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0-B03F-4F2D-84A5-7E6D82533699}"/>
              </c:ext>
            </c:extLst>
          </c:dPt>
          <c:dPt>
            <c:idx val="2"/>
            <c:bubble3D val="0"/>
            <c:spPr>
              <a:solidFill>
                <a:schemeClr val="accent3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B03F-4F2D-84A5-7E6D82533699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2-B03F-4F2D-84A5-7E6D82533699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3-B03F-4F2D-84A5-7E6D82533699}"/>
              </c:ext>
            </c:extLst>
          </c:dPt>
          <c:dPt>
            <c:idx val="5"/>
            <c:bubble3D val="0"/>
            <c:spPr>
              <a:solidFill>
                <a:schemeClr val="accent6">
                  <a:lumMod val="5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4-B03F-4F2D-84A5-7E6D82533699}"/>
              </c:ext>
            </c:extLst>
          </c:dPt>
          <c:dLbls>
            <c:dLbl>
              <c:idx val="0"/>
              <c:layout>
                <c:manualLayout>
                  <c:x val="-4.2286202562933474E-3"/>
                  <c:y val="-1.9702407315243191E-2"/>
                </c:manualLayout>
              </c:layout>
              <c:tx>
                <c:rich>
                  <a:bodyPr/>
                  <a:lstStyle/>
                  <a:p>
                    <a:pPr>
                      <a:defRPr sz="800" b="1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800" dirty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Розничный оборот
</a:t>
                    </a:r>
                    <a:r>
                      <a:rPr lang="ru-RU" sz="80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41</a:t>
                    </a:r>
                    <a:r>
                      <a:rPr lang="ru-RU" sz="800" baseline="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 </a:t>
                    </a:r>
                    <a:r>
                      <a:rPr lang="ru-RU" sz="80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%</a:t>
                    </a:r>
                    <a:endParaRPr lang="ru-RU" dirty="0">
                      <a:solidFill>
                        <a:schemeClr val="tx2">
                          <a:lumMod val="75000"/>
                        </a:schemeClr>
                      </a:solidFill>
                    </a:endParaRP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B03F-4F2D-84A5-7E6D82533699}"/>
                </c:ext>
              </c:extLst>
            </c:dLbl>
            <c:dLbl>
              <c:idx val="1"/>
              <c:layout>
                <c:manualLayout>
                  <c:x val="-2.2854494826674211E-2"/>
                  <c:y val="-3.9571471404285274E-5"/>
                </c:manualLayout>
              </c:layout>
              <c:tx>
                <c:rich>
                  <a:bodyPr/>
                  <a:lstStyle/>
                  <a:p>
                    <a:r>
                      <a:rPr lang="ru-RU" sz="700" dirty="0">
                        <a:solidFill>
                          <a:srgbClr val="C00000"/>
                        </a:solidFill>
                      </a:rPr>
                      <a:t>Оптовый оборот
17%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B03F-4F2D-84A5-7E6D82533699}"/>
                </c:ext>
              </c:extLst>
            </c:dLbl>
            <c:dLbl>
              <c:idx val="2"/>
              <c:layout>
                <c:manualLayout>
                  <c:x val="4.5218369044374698E-3"/>
                  <c:y val="-7.0882275706739564E-2"/>
                </c:manualLayout>
              </c:layout>
              <c:tx>
                <c:rich>
                  <a:bodyPr/>
                  <a:lstStyle/>
                  <a:p>
                    <a:pPr>
                      <a:defRPr sz="800" b="1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800" dirty="0">
                        <a:solidFill>
                          <a:schemeClr val="accent3">
                            <a:lumMod val="50000"/>
                          </a:schemeClr>
                        </a:solidFill>
                      </a:rPr>
                      <a:t>П</a:t>
                    </a:r>
                    <a:r>
                      <a:rPr lang="ru-RU" dirty="0">
                        <a:solidFill>
                          <a:schemeClr val="accent3">
                            <a:lumMod val="50000"/>
                          </a:schemeClr>
                        </a:solidFill>
                      </a:rPr>
                      <a:t>роизводство товарной продукции
</a:t>
                    </a:r>
                    <a:r>
                      <a:rPr lang="ru-RU" dirty="0" smtClean="0">
                        <a:solidFill>
                          <a:schemeClr val="accent3">
                            <a:lumMod val="50000"/>
                          </a:schemeClr>
                        </a:solidFill>
                      </a:rPr>
                      <a:t>13%</a:t>
                    </a:r>
                    <a:endParaRPr lang="ru-RU" dirty="0">
                      <a:solidFill>
                        <a:schemeClr val="accent3">
                          <a:lumMod val="50000"/>
                        </a:schemeClr>
                      </a:solidFill>
                    </a:endParaRP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03F-4F2D-84A5-7E6D82533699}"/>
                </c:ext>
              </c:extLst>
            </c:dLbl>
            <c:dLbl>
              <c:idx val="3"/>
              <c:layout>
                <c:manualLayout>
                  <c:x val="-5.4928257920298399E-3"/>
                  <c:y val="3.0361525487067092E-2"/>
                </c:manualLayout>
              </c:layout>
              <c:spPr/>
              <c:txPr>
                <a:bodyPr/>
                <a:lstStyle/>
                <a:p>
                  <a:pPr>
                    <a:defRPr sz="800" b="1">
                      <a:solidFill>
                        <a:schemeClr val="accent4">
                          <a:lumMod val="50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B03F-4F2D-84A5-7E6D82533699}"/>
                </c:ext>
              </c:extLst>
            </c:dLbl>
            <c:dLbl>
              <c:idx val="4"/>
              <c:layout>
                <c:manualLayout>
                  <c:x val="9.8249013819022898E-3"/>
                  <c:y val="6.5079089673520135E-2"/>
                </c:manualLayout>
              </c:layout>
              <c:tx>
                <c:rich>
                  <a:bodyPr/>
                  <a:lstStyle/>
                  <a:p>
                    <a:pPr>
                      <a:defRPr sz="800" b="1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Оборот общественного питания
9%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03F-4F2D-84A5-7E6D82533699}"/>
                </c:ext>
              </c:extLst>
            </c:dLbl>
            <c:dLbl>
              <c:idx val="5"/>
              <c:layout>
                <c:manualLayout>
                  <c:x val="6.0026648602681934E-2"/>
                  <c:y val="1.1000869050391224E-2"/>
                </c:manualLayout>
              </c:layout>
              <c:tx>
                <c:rich>
                  <a:bodyPr/>
                  <a:lstStyle/>
                  <a:p>
                    <a:r>
                      <a:rPr lang="ru-RU" sz="600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Другие виды деятельности
4%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B03F-4F2D-84A5-7E6D825336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solidFill>
                      <a:schemeClr val="accent6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Розничный оборот</c:v>
                </c:pt>
                <c:pt idx="1">
                  <c:v>Оптовый оборот</c:v>
                </c:pt>
                <c:pt idx="2">
                  <c:v>Производство товарной продукции</c:v>
                </c:pt>
                <c:pt idx="3">
                  <c:v>Заготовки с/х продукции</c:v>
                </c:pt>
                <c:pt idx="4">
                  <c:v>Оборот общественного питания</c:v>
                </c:pt>
                <c:pt idx="5">
                  <c:v>Другие виды деятельности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2496</c:v>
                </c:pt>
                <c:pt idx="1">
                  <c:v>1033</c:v>
                </c:pt>
                <c:pt idx="2">
                  <c:v>763</c:v>
                </c:pt>
                <c:pt idx="3">
                  <c:v>959</c:v>
                </c:pt>
                <c:pt idx="4">
                  <c:v>566</c:v>
                </c:pt>
                <c:pt idx="5">
                  <c:v>213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95-4C22-94A8-EFB2F471F969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0.4591</cdr:x>
      <cdr:y>0.92829</cdr:y>
    </cdr:from>
    <cdr:to>
      <cdr:x>0.69773</cdr:x>
      <cdr:y>0.95699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78045" y="2328550"/>
          <a:ext cx="1080120" cy="720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0.49051</cdr:x>
      <cdr:y>0.87088</cdr:y>
    </cdr:from>
    <cdr:to>
      <cdr:x>0.68141</cdr:x>
      <cdr:y>0.95699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220192" y="2184534"/>
          <a:ext cx="864096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b="1" dirty="0" err="1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</a:t>
          </a:r>
          <a:r>
            <a:rPr lang="ru-RU" sz="1100" b="1" dirty="0" err="1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лн.руб</a:t>
          </a:r>
          <a:r>
            <a:rPr lang="ru-RU" sz="1100" b="1" dirty="0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100" b="1" dirty="0">
            <a:solidFill>
              <a:schemeClr val="bg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0.07334</cdr:x>
      <cdr:y>0.9224</cdr:y>
    </cdr:from>
    <cdr:to>
      <cdr:x>0.18</cdr:x>
      <cdr:y>0.99482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96080" y="2291382"/>
          <a:ext cx="576064" cy="1798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900" b="1" dirty="0">
              <a:latin typeface="Times New Roman" panose="02020603050405020304" pitchFamily="18" charset="0"/>
              <a:cs typeface="Times New Roman" panose="02020603050405020304" pitchFamily="18" charset="0"/>
            </a:rPr>
            <a:t>з</a:t>
          </a:r>
          <a:r>
            <a:rPr lang="ru-RU" sz="9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 5 лет</a:t>
          </a:r>
          <a:endParaRPr lang="ru-RU" sz="9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0.48269</cdr:x>
      <cdr:y>0.8831</cdr:y>
    </cdr:from>
    <cdr:to>
      <cdr:x>0.67668</cdr:x>
      <cdr:y>0.96764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50053" y="2256542"/>
          <a:ext cx="864096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b="1" dirty="0" err="1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</a:t>
          </a:r>
          <a:r>
            <a:rPr lang="ru-RU" sz="1100" b="1" dirty="0" err="1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лн.руб</a:t>
          </a:r>
          <a:r>
            <a:rPr lang="ru-RU" sz="1100" b="1" dirty="0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100" b="1" dirty="0">
            <a:solidFill>
              <a:schemeClr val="bg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0.79447</cdr:x>
      <cdr:y>0.12451</cdr:y>
    </cdr:from>
    <cdr:to>
      <cdr:x>0.87378</cdr:x>
      <cdr:y>0.21063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290690" y="312326"/>
          <a:ext cx="428308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(371)</a:t>
          </a:r>
          <a:endParaRPr lang="ru-RU" sz="7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</cdr:x>
      <cdr:y>0.25353</cdr:y>
    </cdr:from>
    <cdr:to>
      <cdr:x>0.06656</cdr:x>
      <cdr:y>0.59158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648072"/>
          <a:ext cx="302939" cy="8640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vert270" wrap="square" rtlCol="0"/>
        <a:lstStyle xmlns:a="http://schemas.openxmlformats.org/drawingml/2006/main"/>
        <a:p xmlns:a="http://schemas.openxmlformats.org/drawingml/2006/main">
          <a:r>
            <a:rPr lang="ru-RU" sz="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тыс. руб.</a:t>
          </a:r>
          <a:endParaRPr lang="ru-RU" sz="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0.26832</cdr:x>
      <cdr:y>0.31886</cdr:y>
    </cdr:from>
    <cdr:to>
      <cdr:x>0.40171</cdr:x>
      <cdr:y>0.36604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30306" y="792087"/>
          <a:ext cx="561919" cy="1172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0.20514</cdr:x>
      <cdr:y>0.26161</cdr:y>
    </cdr:from>
    <cdr:to>
      <cdr:x>0.3077</cdr:x>
      <cdr:y>0.3685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864133" y="649874"/>
          <a:ext cx="432048" cy="2655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(7%)</a:t>
          </a:r>
          <a:endParaRPr lang="ru-RU" sz="7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0.26832</cdr:x>
      <cdr:y>0.43481</cdr:y>
    </cdr:from>
    <cdr:to>
      <cdr:x>0.41881</cdr:x>
      <cdr:y>0.5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130306" y="1080120"/>
          <a:ext cx="633927" cy="1619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0.23928</cdr:x>
      <cdr:y>0.36767</cdr:y>
    </cdr:from>
    <cdr:to>
      <cdr:x>0.33849</cdr:x>
      <cdr:y>0.44966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007976" y="913349"/>
          <a:ext cx="417903" cy="2036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(11%)</a:t>
          </a:r>
          <a:endParaRPr lang="ru-RU" sz="7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0.26832</cdr:x>
      <cdr:y>0.46859</cdr:y>
    </cdr:from>
    <cdr:to>
      <cdr:x>0.39032</cdr:x>
      <cdr:y>0.55555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130306" y="1164036"/>
          <a:ext cx="513922" cy="2160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(14%)</a:t>
          </a:r>
          <a:endParaRPr lang="ru-RU" sz="7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0.53847</cdr:x>
      <cdr:y>0.69299</cdr:y>
    </cdr:from>
    <cdr:to>
      <cdr:x>0.67522</cdr:x>
      <cdr:y>0.77766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268289" y="1721487"/>
          <a:ext cx="576064" cy="2103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(49%)</a:t>
          </a:r>
          <a:endParaRPr lang="ru-RU" sz="7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0.27254</cdr:x>
      <cdr:y>0.57027</cdr:y>
    </cdr:from>
    <cdr:to>
      <cdr:x>0.46058</cdr:x>
      <cdr:y>0.62824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148097" y="1416631"/>
          <a:ext cx="792088" cy="1440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(15%)</a:t>
          </a:r>
          <a:endParaRPr lang="ru-RU" sz="7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0.24144</cdr:x>
      <cdr:y>0.61519</cdr:y>
    </cdr:from>
    <cdr:to>
      <cdr:x>0.4203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34396" y="179279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0.5302</cdr:x>
      <cdr:y>0.39394</cdr:y>
    </cdr:from>
    <cdr:to>
      <cdr:x>0.61074</cdr:x>
      <cdr:y>0.48485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844353" y="936104"/>
          <a:ext cx="432048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2496 </a:t>
          </a:r>
          <a:r>
            <a:rPr lang="ru-RU" sz="5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млн.руб.</a:t>
          </a:r>
          <a:endParaRPr lang="ru-RU" sz="10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0.44967</cdr:x>
      <cdr:y>0.81818</cdr:y>
    </cdr:from>
    <cdr:to>
      <cdr:x>0.55705</cdr:x>
      <cdr:y>0.90909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412305" y="1944216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0.43625</cdr:x>
      <cdr:y>0.68497</cdr:y>
    </cdr:from>
    <cdr:to>
      <cdr:x>0.55705</cdr:x>
      <cdr:y>0.86679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340297" y="1800200"/>
          <a:ext cx="648047" cy="4778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1000 </a:t>
          </a:r>
          <a:r>
            <a:rPr lang="ru-RU" sz="5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млн.руб.</a:t>
          </a:r>
          <a:r>
            <a:rPr lang="ru-RU" sz="1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  </a:t>
          </a:r>
          <a:endParaRPr lang="ru-RU" sz="10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0.31544</cdr:x>
      <cdr:y>0.60277</cdr:y>
    </cdr:from>
    <cdr:to>
      <cdr:x>0.43624</cdr:x>
      <cdr:y>0.78459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692225" y="1584176"/>
          <a:ext cx="648048" cy="4778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763  </a:t>
          </a:r>
          <a:r>
            <a:rPr lang="ru-RU" sz="5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млн.руб</a:t>
          </a:r>
          <a:r>
            <a:rPr lang="ru-RU" sz="5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.</a:t>
          </a:r>
          <a:r>
            <a:rPr lang="ru-RU" sz="1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0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0.2886</cdr:x>
      <cdr:y>0.35618</cdr:y>
    </cdr:from>
    <cdr:to>
      <cdr:x>0.43625</cdr:x>
      <cdr:y>0.5077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1548209" y="936104"/>
          <a:ext cx="792088" cy="3982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960      </a:t>
          </a:r>
          <a:r>
            <a:rPr lang="ru-RU" sz="5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млн.руб</a:t>
          </a:r>
          <a:r>
            <a:rPr lang="ru-RU" sz="5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ru-RU" sz="5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0.35571</cdr:x>
      <cdr:y>0.24242</cdr:y>
    </cdr:from>
    <cdr:to>
      <cdr:x>0.43625</cdr:x>
      <cdr:y>0.33333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1908249" y="576064"/>
          <a:ext cx="432048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9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0.36913</cdr:x>
      <cdr:y>0.16439</cdr:y>
    </cdr:from>
    <cdr:to>
      <cdr:x>0.47651</cdr:x>
      <cdr:y>0.34621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1980257" y="432048"/>
          <a:ext cx="576055" cy="4778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9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567 </a:t>
          </a:r>
          <a:r>
            <a:rPr lang="ru-RU" sz="5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млн.руб</a:t>
          </a:r>
          <a:r>
            <a:rPr lang="ru-RU" sz="5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ru-RU" sz="9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0.42282</cdr:x>
      <cdr:y>0.10612</cdr:y>
    </cdr:from>
    <cdr:to>
      <cdr:x>0.51678</cdr:x>
      <cdr:y>0.30314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2268289" y="252164"/>
          <a:ext cx="504056" cy="4681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212  </a:t>
          </a:r>
          <a:r>
            <a:rPr lang="ru-RU" sz="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млн.руб.</a:t>
          </a:r>
          <a:endParaRPr lang="ru-RU" sz="4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0.74497</cdr:x>
      <cdr:y>0.71237</cdr:y>
    </cdr:from>
    <cdr:to>
      <cdr:x>0.95973</cdr:x>
      <cdr:y>0.82196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3996481" y="1872208"/>
          <a:ext cx="1152128" cy="288032"/>
        </a:xfrm>
        <a:prstGeom xmlns:a="http://schemas.openxmlformats.org/drawingml/2006/main" prst="rect">
          <a:avLst/>
        </a:prstGeom>
        <a:solidFill xmlns:a="http://schemas.openxmlformats.org/drawingml/2006/main">
          <a:schemeClr val="tx2">
            <a:lumMod val="60000"/>
            <a:lumOff val="40000"/>
          </a:schemeClr>
        </a:solidFill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5998 </a:t>
          </a:r>
          <a:r>
            <a:rPr lang="ru-RU" sz="1100" b="1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млн.руб</a:t>
          </a:r>
          <a:r>
            <a:rPr lang="ru-RU" sz="11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ru-RU" sz="11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0.14263</cdr:x>
      <cdr:y>0.5041</cdr:y>
    </cdr:from>
    <cdr:to>
      <cdr:x>0.27015</cdr:x>
      <cdr:y>0.58925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97160" y="1373672"/>
          <a:ext cx="533873" cy="2320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900" b="1" i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рыба</a:t>
          </a:r>
          <a:endParaRPr lang="ru-RU" sz="900" b="1" i="1" dirty="0">
            <a:solidFill>
              <a:schemeClr val="accent3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B10299-A839-4F42-8EFA-E653B6834624}" type="datetimeFigureOut">
              <a:rPr lang="ru-RU" smtClean="0"/>
              <a:pPr/>
              <a:t>31.03.2023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3C1781-2BB2-4F69-BADC-39EAE3CF6A8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21096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01A25-8E02-4E25-A0AF-C81675E356EC}" type="datetimeFigureOut">
              <a:rPr lang="ru-RU" smtClean="0"/>
              <a:pPr/>
              <a:t>31.03.2023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888AE2-493D-4C00-B8F5-57724C410B9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3158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93527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46763" algn="l" defTabSz="493527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93527" algn="l" defTabSz="493527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740291" algn="l" defTabSz="493527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87055" algn="l" defTabSz="493527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233818" algn="l" defTabSz="493527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480582" algn="l" defTabSz="493527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727346" algn="l" defTabSz="493527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974109" algn="l" defTabSz="493527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88AE2-493D-4C00-B8F5-57724C410B91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24234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126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D5B686-4F0E-48CF-904D-AE0EB367D918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1050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126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D5B686-4F0E-48CF-904D-AE0EB367D918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9773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126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D5B686-4F0E-48CF-904D-AE0EB367D918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238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126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D5B686-4F0E-48CF-904D-AE0EB367D918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126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D5B686-4F0E-48CF-904D-AE0EB367D918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3996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126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D5B686-4F0E-48CF-904D-AE0EB367D918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0222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88AE2-493D-4C00-B8F5-57724C410B91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6611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88AE2-493D-4C00-B8F5-57724C410B91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24234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88AE2-493D-4C00-B8F5-57724C410B91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90706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126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D5B686-4F0E-48CF-904D-AE0EB367D918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470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126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D5B686-4F0E-48CF-904D-AE0EB367D918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3912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126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D5B686-4F0E-48CF-904D-AE0EB367D918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0950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8AB6F-7886-43FB-BBC3-1637C87CD570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6831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8AB6F-7886-43FB-BBC3-1637C87CD570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261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126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D5B686-4F0E-48CF-904D-AE0EB367D918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483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126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D5B686-4F0E-48CF-904D-AE0EB367D918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198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126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D5B686-4F0E-48CF-904D-AE0EB367D918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88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126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D5B686-4F0E-48CF-904D-AE0EB367D918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111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126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D5B686-4F0E-48CF-904D-AE0EB367D918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586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126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D5B686-4F0E-48CF-904D-AE0EB367D918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1340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126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D5B686-4F0E-48CF-904D-AE0EB367D918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94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2821037"/>
            <a:ext cx="5400675" cy="419051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9368" tIns="24684" rIns="49368" bIns="2468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-5401" y="2859918"/>
            <a:ext cx="1328566" cy="336969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9368" tIns="24684" rIns="49368" bIns="2468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393374" y="2855598"/>
            <a:ext cx="4007301" cy="33696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9368" tIns="24684" rIns="49368" bIns="2468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395174" y="1908052"/>
            <a:ext cx="3825478" cy="864023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95174" y="2858363"/>
            <a:ext cx="3960495" cy="324009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rgbClr val="FFFFFF"/>
                </a:solidFill>
              </a:defRPr>
            </a:lvl1pPr>
            <a:lvl2pPr marL="246842" indent="0" algn="ctr">
              <a:buNone/>
            </a:lvl2pPr>
            <a:lvl3pPr marL="493685" indent="0" algn="ctr">
              <a:buNone/>
            </a:lvl3pPr>
            <a:lvl4pPr marL="740527" indent="0" algn="ctr">
              <a:buNone/>
            </a:lvl4pPr>
            <a:lvl5pPr marL="987369" indent="0" algn="ctr">
              <a:buNone/>
            </a:lvl5pPr>
            <a:lvl6pPr marL="1234211" indent="0" algn="ctr">
              <a:buNone/>
            </a:lvl6pPr>
            <a:lvl7pPr marL="1481054" indent="0" algn="ctr">
              <a:buNone/>
            </a:lvl7pPr>
            <a:lvl8pPr marL="1727896" indent="0" algn="ctr">
              <a:buNone/>
            </a:lvl8pPr>
            <a:lvl9pPr marL="1974738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45006" y="2867180"/>
            <a:ext cx="1215152" cy="324009"/>
          </a:xfrm>
        </p:spPr>
        <p:txBody>
          <a:bodyPr>
            <a:noAutofit/>
          </a:bodyPr>
          <a:lstStyle>
            <a:lvl1pPr algn="ctr">
              <a:defRPr sz="1100">
                <a:solidFill>
                  <a:srgbClr val="FFFFFF"/>
                </a:solidFill>
              </a:defRPr>
            </a:lvl1pPr>
          </a:lstStyle>
          <a:p>
            <a:fld id="{A9B74DF8-9AF9-4F6E-951A-C1D77EC5DFB6}" type="datetimeFigureOut">
              <a:rPr lang="ru-RU" smtClean="0"/>
              <a:pPr/>
              <a:t>31.03.2023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231685" y="111753"/>
            <a:ext cx="3465433" cy="17250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725591" y="108003"/>
            <a:ext cx="495062" cy="18000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8F876DC-A05B-41D4-858B-78D9750AF61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74DF8-9AF9-4F6E-951A-C1D77EC5DFB6}" type="datetimeFigureOut">
              <a:rPr lang="ru-RU" smtClean="0"/>
              <a:pPr/>
              <a:t>31.03.2023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876DC-A05B-41D4-858B-78D9750AF61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870484" y="288008"/>
            <a:ext cx="1215152" cy="2606321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70034" y="288008"/>
            <a:ext cx="3285411" cy="260632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870484" y="2952081"/>
            <a:ext cx="1305163" cy="172505"/>
          </a:xfrm>
        </p:spPr>
        <p:txBody>
          <a:bodyPr/>
          <a:lstStyle/>
          <a:p>
            <a:fld id="{A9B74DF8-9AF9-4F6E-951A-C1D77EC5DFB6}" type="datetimeFigureOut">
              <a:rPr lang="ru-RU" smtClean="0"/>
              <a:pPr/>
              <a:t>31.03.2023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70035" y="2951989"/>
            <a:ext cx="3291838" cy="17250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3600638" y="0"/>
            <a:ext cx="189024" cy="3240088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368" tIns="24684" rIns="49368" bIns="24684"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627641" y="288008"/>
            <a:ext cx="135017" cy="295208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368" tIns="24684" rIns="49368" bIns="24684"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627641" y="0"/>
            <a:ext cx="135017" cy="252007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368" tIns="24684" rIns="49368" bIns="24684"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3569146" y="53806"/>
            <a:ext cx="252007" cy="144394"/>
          </a:xfrm>
        </p:spPr>
        <p:txBody>
          <a:bodyPr/>
          <a:lstStyle/>
          <a:p>
            <a:fld id="{C8F876DC-A05B-41D4-858B-78D9750AF61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034" y="129754"/>
            <a:ext cx="4860608" cy="54001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270034" y="756021"/>
            <a:ext cx="4860608" cy="2138308"/>
          </a:xfrm>
        </p:spPr>
        <p:txBody>
          <a:bodyPr>
            <a:normAutofit/>
          </a:bodyPr>
          <a:lstStyle/>
          <a:p>
            <a:pPr lvl="0"/>
            <a:endParaRPr lang="ru-RU" noProof="0" dirty="0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A4B3C-2AC5-4D1E-8D49-F5E0A22F16F1}" type="datetime1">
              <a:rPr lang="ru-RU" smtClean="0"/>
              <a:pPr>
                <a:defRPr/>
              </a:pPr>
              <a:t>31.03.2023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F2CA5-2809-41E9-9ABC-E04AF73CC96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6315000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845" y="108003"/>
            <a:ext cx="4815602" cy="468013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74DF8-9AF9-4F6E-951A-C1D77EC5DFB6}" type="datetimeFigureOut">
              <a:rPr lang="ru-RU" smtClean="0"/>
              <a:pPr/>
              <a:t>31.03.2023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8F876DC-A05B-41D4-858B-78D9750AF61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61845" y="756020"/>
            <a:ext cx="4815602" cy="212405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0101" y="1296036"/>
            <a:ext cx="4207089" cy="790521"/>
          </a:xfrm>
        </p:spPr>
        <p:txBody>
          <a:bodyPr anchor="t"/>
          <a:lstStyle>
            <a:lvl1pPr marL="0" indent="0">
              <a:buNone/>
              <a:defRPr sz="1500">
                <a:solidFill>
                  <a:schemeClr val="tx2"/>
                </a:solidFill>
              </a:defRPr>
            </a:lvl1pPr>
            <a:lvl2pPr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720019"/>
            <a:ext cx="5400675" cy="54001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9368" tIns="24684" rIns="49368" bIns="2468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756020"/>
            <a:ext cx="765096" cy="468013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9368" tIns="24684" rIns="49368" bIns="2468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10101" y="756020"/>
            <a:ext cx="4590574" cy="468013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9368" tIns="24684" rIns="49368" bIns="2468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101" y="756020"/>
            <a:ext cx="4500563" cy="468013"/>
          </a:xfrm>
        </p:spPr>
        <p:txBody>
          <a:bodyPr/>
          <a:lstStyle>
            <a:lvl1pPr algn="l">
              <a:buNone/>
              <a:defRPr sz="2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74DF8-9AF9-4F6E-951A-C1D77EC5DFB6}" type="datetimeFigureOut">
              <a:rPr lang="ru-RU" smtClean="0"/>
              <a:pPr/>
              <a:t>31.03.2023</a:t>
            </a:fld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828023"/>
            <a:ext cx="765096" cy="331509"/>
          </a:xfrm>
        </p:spPr>
        <p:txBody>
          <a:bodyPr>
            <a:noAutofit/>
          </a:bodyPr>
          <a:lstStyle>
            <a:lvl1pPr>
              <a:defRPr sz="1300">
                <a:solidFill>
                  <a:srgbClr val="FFFFFF"/>
                </a:solidFill>
              </a:defRPr>
            </a:lvl1pPr>
          </a:lstStyle>
          <a:p>
            <a:fld id="{C8F876DC-A05B-41D4-858B-78D9750AF61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360045" y="750997"/>
            <a:ext cx="2295287" cy="2160059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2861520" y="750997"/>
            <a:ext cx="2295287" cy="2160059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A9B74DF8-9AF9-4F6E-951A-C1D77EC5DFB6}" type="datetimeFigureOut">
              <a:rPr lang="ru-RU" smtClean="0"/>
              <a:pPr/>
              <a:t>31.03.2023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C8F876DC-A05B-41D4-858B-78D9750AF61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039" y="129004"/>
            <a:ext cx="4815602" cy="411011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360045" y="1152031"/>
            <a:ext cx="2295287" cy="1692046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2835354" y="1152031"/>
            <a:ext cx="2295287" cy="1692046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A9B74DF8-9AF9-4F6E-951A-C1D77EC5DFB6}" type="datetimeFigureOut">
              <a:rPr lang="ru-RU" smtClean="0"/>
              <a:pPr/>
              <a:t>31.03.2023</a:t>
            </a:fld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C8F876DC-A05B-41D4-858B-78D9750AF61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360045" y="828023"/>
            <a:ext cx="2295287" cy="302408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11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2835354" y="828023"/>
            <a:ext cx="2295287" cy="302408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11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74DF8-9AF9-4F6E-951A-C1D77EC5DFB6}" type="datetimeFigureOut">
              <a:rPr lang="ru-RU" smtClean="0"/>
              <a:pPr/>
              <a:t>31.03.2023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8F876DC-A05B-41D4-858B-78D9750AF61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74DF8-9AF9-4F6E-951A-C1D77EC5DFB6}" type="datetimeFigureOut">
              <a:rPr lang="ru-RU" smtClean="0"/>
              <a:pPr/>
              <a:t>31.03.2023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2952080"/>
            <a:ext cx="315039" cy="18000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8F876DC-A05B-41D4-858B-78D9750AF61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045" y="129004"/>
            <a:ext cx="4770596" cy="411011"/>
          </a:xfrm>
        </p:spPr>
        <p:txBody>
          <a:bodyPr anchor="ctr"/>
          <a:lstStyle>
            <a:lvl1pPr algn="l">
              <a:buNone/>
              <a:defRPr sz="2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74DF8-9AF9-4F6E-951A-C1D77EC5DFB6}" type="datetimeFigureOut">
              <a:rPr lang="ru-RU" smtClean="0"/>
              <a:pPr/>
              <a:t>31.03.2023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8F876DC-A05B-41D4-858B-78D9750AF61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60045" y="828022"/>
            <a:ext cx="945118" cy="2052056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74053" tIns="98737" rIns="74053" bIns="49368"/>
          <a:lstStyle>
            <a:lvl1pPr marL="0" indent="0">
              <a:spcAft>
                <a:spcPts val="540"/>
              </a:spcAft>
              <a:buNone/>
              <a:defRPr sz="1000"/>
            </a:lvl1pPr>
            <a:lvl2pPr>
              <a:buNone/>
              <a:defRPr sz="600"/>
            </a:lvl2pPr>
            <a:lvl3pPr>
              <a:buNone/>
              <a:defRPr sz="500"/>
            </a:lvl3pPr>
            <a:lvl4pPr>
              <a:buNone/>
              <a:defRPr sz="500"/>
            </a:lvl4pPr>
            <a:lvl5pPr>
              <a:buNone/>
              <a:defRPr sz="5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1395174" y="828022"/>
            <a:ext cx="3780473" cy="2088057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45118" y="2592070"/>
            <a:ext cx="4320540" cy="324009"/>
          </a:xfrm>
        </p:spPr>
        <p:txBody>
          <a:bodyPr/>
          <a:lstStyle>
            <a:lvl1pPr marL="0" indent="0">
              <a:buFontTx/>
              <a:buNone/>
              <a:defRPr sz="900"/>
            </a:lvl1pPr>
            <a:lvl2pPr>
              <a:buFontTx/>
              <a:buNone/>
              <a:defRPr sz="600"/>
            </a:lvl2pPr>
            <a:lvl3pPr>
              <a:buFontTx/>
              <a:buNone/>
              <a:defRPr sz="500"/>
            </a:lvl3pPr>
            <a:lvl4pPr>
              <a:buFontTx/>
              <a:buNone/>
              <a:defRPr sz="500"/>
            </a:lvl4pPr>
            <a:lvl5pPr>
              <a:buFontTx/>
              <a:buNone/>
              <a:defRPr sz="5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5401" y="2160059"/>
            <a:ext cx="5400675" cy="419051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9368" tIns="24684" rIns="49368" bIns="2468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-5401" y="2203260"/>
            <a:ext cx="864108" cy="336969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9368" tIns="24684" rIns="49368" bIns="2468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12714" y="2198940"/>
            <a:ext cx="4487961" cy="33696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9368" tIns="24684" rIns="49368" bIns="2468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5118" y="2196060"/>
            <a:ext cx="4320540" cy="324009"/>
          </a:xfrm>
        </p:spPr>
        <p:txBody>
          <a:bodyPr anchor="ctr"/>
          <a:lstStyle>
            <a:lvl1pPr algn="l">
              <a:buNone/>
              <a:defRPr sz="15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855107" y="0"/>
            <a:ext cx="59407" cy="324440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9368" tIns="24684" rIns="49368" bIns="2468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3690461" y="2952080"/>
            <a:ext cx="1575197" cy="172505"/>
          </a:xfrm>
        </p:spPr>
        <p:txBody>
          <a:bodyPr rtlCol="0"/>
          <a:lstStyle/>
          <a:p>
            <a:fld id="{A9B74DF8-9AF9-4F6E-951A-C1D77EC5DFB6}" type="datetimeFigureOut">
              <a:rPr lang="ru-RU" smtClean="0"/>
              <a:pPr/>
              <a:t>31.03.2023</a:t>
            </a:fld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2205059"/>
            <a:ext cx="855107" cy="313510"/>
          </a:xfrm>
        </p:spPr>
        <p:txBody>
          <a:bodyPr rtlCol="0"/>
          <a:lstStyle>
            <a:lvl1pPr>
              <a:defRPr sz="1500"/>
            </a:lvl1pPr>
          </a:lstStyle>
          <a:p>
            <a:fld id="{C8F876DC-A05B-41D4-858B-78D9750AF61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945118" y="2951989"/>
            <a:ext cx="2700338" cy="172505"/>
          </a:xfrm>
        </p:spPr>
        <p:txBody>
          <a:bodyPr rtlCol="0"/>
          <a:lstStyle/>
          <a:p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921715" y="0"/>
            <a:ext cx="4478960" cy="2158619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17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60045" y="108003"/>
            <a:ext cx="4815602" cy="468013"/>
          </a:xfrm>
          <a:prstGeom prst="rect">
            <a:avLst/>
          </a:prstGeom>
        </p:spPr>
        <p:txBody>
          <a:bodyPr vert="horz" lIns="49368" tIns="24684" rIns="49368" bIns="24684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61845" y="756021"/>
            <a:ext cx="4815602" cy="2138458"/>
          </a:xfrm>
          <a:prstGeom prst="rect">
            <a:avLst/>
          </a:prstGeom>
        </p:spPr>
        <p:txBody>
          <a:bodyPr vert="horz" lIns="49368" tIns="24684" rIns="49368" bIns="24684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3600450" y="2952080"/>
            <a:ext cx="1575197" cy="172505"/>
          </a:xfrm>
          <a:prstGeom prst="rect">
            <a:avLst/>
          </a:prstGeom>
        </p:spPr>
        <p:txBody>
          <a:bodyPr vert="horz" lIns="49368" tIns="24684" rIns="49368" bIns="24684" anchor="ctr" anchorCtr="0"/>
          <a:lstStyle>
            <a:lvl1pPr algn="l" eaLnBrk="1" latinLnBrk="0" hangingPunct="1">
              <a:defRPr kumimoji="0" sz="800">
                <a:solidFill>
                  <a:schemeClr val="tx2"/>
                </a:solidFill>
              </a:defRPr>
            </a:lvl1pPr>
          </a:lstStyle>
          <a:p>
            <a:fld id="{A9B74DF8-9AF9-4F6E-951A-C1D77EC5DFB6}" type="datetimeFigureOut">
              <a:rPr lang="ru-RU" smtClean="0"/>
              <a:pPr/>
              <a:t>31.03.2023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60045" y="2951989"/>
            <a:ext cx="3201827" cy="172505"/>
          </a:xfrm>
          <a:prstGeom prst="rect">
            <a:avLst/>
          </a:prstGeom>
        </p:spPr>
        <p:txBody>
          <a:bodyPr vert="horz" lIns="49368" tIns="24684" rIns="49368" bIns="24684" anchor="ctr"/>
          <a:lstStyle>
            <a:lvl1pPr algn="r" eaLnBrk="1" latinLnBrk="0" hangingPunct="1">
              <a:defRPr kumimoji="0" sz="8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583216"/>
            <a:ext cx="5400675" cy="15120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9368" tIns="24684" rIns="49368" bIns="2468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604816"/>
            <a:ext cx="315039" cy="108003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9368" tIns="24684" rIns="49368" bIns="2468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48794" y="604816"/>
            <a:ext cx="5051881" cy="108003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9368" tIns="24684" rIns="49368" bIns="2468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601066"/>
            <a:ext cx="315039" cy="115504"/>
          </a:xfrm>
          <a:prstGeom prst="rect">
            <a:avLst/>
          </a:prstGeom>
        </p:spPr>
        <p:txBody>
          <a:bodyPr vert="horz" lIns="49368" tIns="24684" rIns="49368" bIns="24684" anchor="ctr" anchorCtr="0">
            <a:normAutofit/>
          </a:bodyPr>
          <a:lstStyle>
            <a:lvl1pPr algn="ctr" eaLnBrk="1" latinLnBrk="0" hangingPunct="1">
              <a:defRPr kumimoji="0" sz="800" b="1">
                <a:solidFill>
                  <a:srgbClr val="FFFFFF"/>
                </a:solidFill>
              </a:defRPr>
            </a:lvl1pPr>
          </a:lstStyle>
          <a:p>
            <a:fld id="{C8F876DC-A05B-41D4-858B-78D9750AF61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  <p:sldLayoutId id="2147483997" r:id="rId12"/>
  </p:sldLayoutIdLst>
  <p:transition>
    <p:fade thruBlk="1"/>
  </p:transition>
  <p:txStyles>
    <p:titleStyle>
      <a:lvl1pPr algn="l" rtl="0" eaLnBrk="1" latinLnBrk="0" hangingPunct="1">
        <a:spcBef>
          <a:spcPct val="0"/>
        </a:spcBef>
        <a:buNone/>
        <a:defRPr kumimoji="0" sz="2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2790" indent="-172790" algn="l" rtl="0" eaLnBrk="1" latinLnBrk="0" hangingPunct="1">
        <a:spcBef>
          <a:spcPts val="378"/>
        </a:spcBef>
        <a:buClr>
          <a:schemeClr val="accent2"/>
        </a:buClr>
        <a:buSzPct val="6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45579" indent="-148105" algn="l" rtl="0" eaLnBrk="1" latinLnBrk="0" hangingPunct="1">
        <a:spcBef>
          <a:spcPts val="297"/>
        </a:spcBef>
        <a:buClr>
          <a:schemeClr val="accent1"/>
        </a:buClr>
        <a:buSzPct val="70000"/>
        <a:buFont typeface="Wingdings 2"/>
        <a:buChar char="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493685" indent="-123421" algn="l" rtl="0" eaLnBrk="1" latinLnBrk="0" hangingPunct="1">
        <a:spcBef>
          <a:spcPts val="270"/>
        </a:spcBef>
        <a:buClr>
          <a:schemeClr val="accent2"/>
        </a:buClr>
        <a:buSzPct val="75000"/>
        <a:buFont typeface="Wingdings"/>
        <a:buChar char="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40527" indent="-123421" algn="l" rtl="0" eaLnBrk="1" latinLnBrk="0" hangingPunct="1">
        <a:spcBef>
          <a:spcPts val="216"/>
        </a:spcBef>
        <a:buClr>
          <a:schemeClr val="accent3"/>
        </a:buClr>
        <a:buSzPct val="75000"/>
        <a:buFont typeface="Wingdings"/>
        <a:buChar char=""/>
        <a:defRPr kumimoji="0"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987369" indent="-123421" algn="l" rtl="0" eaLnBrk="1" latinLnBrk="0" hangingPunct="1">
        <a:spcBef>
          <a:spcPts val="216"/>
        </a:spcBef>
        <a:buClr>
          <a:schemeClr val="accent4"/>
        </a:buClr>
        <a:buSzPct val="65000"/>
        <a:buFont typeface="Wingdings"/>
        <a:buChar char=""/>
        <a:defRPr kumimoji="0"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135474" indent="-123421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283580" indent="-123421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431685" indent="-123421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579791" indent="-123421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24684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4936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74052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98736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23421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14810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172789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19747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6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chart" Target="../charts/chart8.xml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chart" Target="../charts/chart10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2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2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2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image" Target="../media/image3.png"/><Relationship Id="rId10" Type="http://schemas.openxmlformats.org/officeDocument/2006/relationships/image" Target="../media/image38.jpeg"/><Relationship Id="rId4" Type="http://schemas.openxmlformats.org/officeDocument/2006/relationships/image" Target="../media/image55.png"/><Relationship Id="rId9" Type="http://schemas.openxmlformats.org/officeDocument/2006/relationships/image" Target="../media/image59.png"/><Relationship Id="rId1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3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chart" Target="../charts/chart3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chart" Target="../charts/chart5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https://im0-tub-ru.yandex.net/i?id=c06d81eb580ce97613bc2ba1c909db4d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485891" y="2905928"/>
            <a:ext cx="35719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ts val="378"/>
              </a:spcBef>
              <a:buClr>
                <a:srgbClr val="DD8047"/>
              </a:buClr>
              <a:buSzPct val="60000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март    2023 года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0007" y="2905928"/>
            <a:ext cx="10001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г.Салехард </a:t>
            </a:r>
            <a:endParaRPr lang="ru-RU" dirty="0"/>
          </a:p>
        </p:txBody>
      </p:sp>
      <p:pic>
        <p:nvPicPr>
          <p:cNvPr id="11" name="Picture 2" descr="Логотип Центросоюз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4102" y="35868"/>
            <a:ext cx="723035" cy="565283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781" y="-180155"/>
            <a:ext cx="1417534" cy="10801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59753" y="200379"/>
            <a:ext cx="3240360" cy="276999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           </a:t>
            </a:r>
            <a:r>
              <a:rPr lang="ru-RU" sz="1200" b="1" dirty="0" err="1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Ямалпотребсоюзу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 - 85 лет!</a:t>
            </a:r>
            <a:endParaRPr lang="ru-RU" sz="1200" b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ctrTitle"/>
          </p:nvPr>
        </p:nvSpPr>
        <p:spPr>
          <a:xfrm>
            <a:off x="120162" y="770638"/>
            <a:ext cx="5086423" cy="998282"/>
          </a:xfrm>
        </p:spPr>
        <p:txBody>
          <a:bodyPr>
            <a:no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Отчет  </a:t>
            </a:r>
            <a:b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совета  </a:t>
            </a:r>
            <a:r>
              <a:rPr lang="ru-RU" sz="1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Ямалпотребсоюза</a:t>
            </a: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о работе  по  выполнению программы  развития  </a:t>
            </a: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2018-2022 </a:t>
            </a:r>
            <a:r>
              <a:rPr lang="ru-RU" sz="1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г.г. </a:t>
            </a:r>
            <a:endParaRPr lang="ru-RU" sz="1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Подзаголовок 2"/>
          <p:cNvSpPr txBox="1">
            <a:spLocks/>
          </p:cNvSpPr>
          <p:nvPr/>
        </p:nvSpPr>
        <p:spPr>
          <a:xfrm>
            <a:off x="163984" y="2282088"/>
            <a:ext cx="5416673" cy="509474"/>
          </a:xfrm>
          <a:prstGeom prst="rect">
            <a:avLst/>
          </a:prstGeom>
        </p:spPr>
        <p:txBody>
          <a:bodyPr vert="horz" lIns="49368" tIns="24684" rIns="49368" bIns="24684" anchor="ctr">
            <a:normAutofit/>
          </a:bodyPr>
          <a:lstStyle>
            <a:lvl1pPr marL="0" indent="0" algn="l" rtl="0" eaLnBrk="1" latinLnBrk="0" hangingPunct="1">
              <a:spcBef>
                <a:spcPts val="378"/>
              </a:spcBef>
              <a:buClr>
                <a:schemeClr val="accent2"/>
              </a:buClr>
              <a:buSzPct val="60000"/>
              <a:buFont typeface="Wingdings"/>
              <a:buNone/>
              <a:defRPr kumimoji="0" sz="1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246842" indent="0" algn="ctr" rtl="0" eaLnBrk="1" latinLnBrk="0" hangingPunct="1">
              <a:spcBef>
                <a:spcPts val="297"/>
              </a:spcBef>
              <a:buClr>
                <a:schemeClr val="accent1"/>
              </a:buClr>
              <a:buSzPct val="70000"/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3685" indent="0" algn="ctr" rtl="0" eaLnBrk="1" latinLnBrk="0" hangingPunct="1">
              <a:spcBef>
                <a:spcPts val="270"/>
              </a:spcBef>
              <a:buClr>
                <a:schemeClr val="accent2"/>
              </a:buClr>
              <a:buSzPct val="75000"/>
              <a:buFont typeface="Wingdings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0527" indent="0" algn="ctr" rtl="0" eaLnBrk="1" latinLnBrk="0" hangingPunct="1">
              <a:spcBef>
                <a:spcPts val="216"/>
              </a:spcBef>
              <a:buClr>
                <a:schemeClr val="accent3"/>
              </a:buClr>
              <a:buSzPct val="75000"/>
              <a:buFont typeface="Wingdings"/>
              <a:buNone/>
              <a:defRPr kumimoji="0"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7369" indent="0" algn="ctr" rtl="0" eaLnBrk="1" latinLnBrk="0" hangingPunct="1">
              <a:spcBef>
                <a:spcPts val="216"/>
              </a:spcBef>
              <a:buClr>
                <a:schemeClr val="accent4"/>
              </a:buClr>
              <a:buSzPct val="65000"/>
              <a:buFont typeface="Wingdings"/>
              <a:buNone/>
              <a:defRPr kumimoji="0"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34211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1054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None/>
              <a:defRPr kumimoji="0"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7896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None/>
              <a:defRPr kumimoji="0"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74738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None/>
              <a:defRPr kumimoji="0"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endParaRPr lang="ru-RU" sz="8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400">
              <a:spcBef>
                <a:spcPts val="0"/>
              </a:spcBef>
            </a:pPr>
            <a:endParaRPr lang="en-US" sz="900" b="1" i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400">
              <a:spcBef>
                <a:spcPts val="0"/>
              </a:spcBef>
            </a:pPr>
            <a:r>
              <a:rPr lang="ru-RU" sz="11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Бородин Александр Владимирович -  Председатель Совета </a:t>
            </a:r>
            <a:r>
              <a:rPr lang="ru-RU" sz="1100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Ямалпотребсоюза</a:t>
            </a:r>
            <a:endParaRPr lang="ru-RU" sz="1100" b="1" i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400">
              <a:spcBef>
                <a:spcPts val="0"/>
              </a:spcBef>
            </a:pPr>
            <a:endParaRPr lang="ru-RU" sz="1100" i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400"/>
            <a:endParaRPr lang="ru-RU" sz="9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defTabSz="914400"/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540097" y="107876"/>
            <a:ext cx="432048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Перечисление налогов и сборов потребительскими обществами                   за 2018-2022 годы,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11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лей</a:t>
            </a:r>
            <a:endParaRPr lang="ru-RU" sz="1100" dirty="0">
              <a:solidFill>
                <a:srgbClr val="002060"/>
              </a:solidFill>
            </a:endParaRPr>
          </a:p>
        </p:txBody>
      </p:sp>
      <p:pic>
        <p:nvPicPr>
          <p:cNvPr id="6" name="Picture 2" descr="Логотип Центросоюз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561" y="107876"/>
            <a:ext cx="596956" cy="466712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983" y="-180156"/>
            <a:ext cx="1282641" cy="1063522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332894"/>
              </p:ext>
            </p:extLst>
          </p:nvPr>
        </p:nvGraphicFramePr>
        <p:xfrm>
          <a:off x="-1" y="610771"/>
          <a:ext cx="5400675" cy="2629317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533809">
                  <a:extLst>
                    <a:ext uri="{9D8B030D-6E8A-4147-A177-3AD203B41FA5}">
                      <a16:colId xmlns:a16="http://schemas.microsoft.com/office/drawing/2014/main" val="4112739729"/>
                    </a:ext>
                  </a:extLst>
                </a:gridCol>
                <a:gridCol w="485930">
                  <a:extLst>
                    <a:ext uri="{9D8B030D-6E8A-4147-A177-3AD203B41FA5}">
                      <a16:colId xmlns:a16="http://schemas.microsoft.com/office/drawing/2014/main" val="120843014"/>
                    </a:ext>
                  </a:extLst>
                </a:gridCol>
                <a:gridCol w="528733">
                  <a:extLst>
                    <a:ext uri="{9D8B030D-6E8A-4147-A177-3AD203B41FA5}">
                      <a16:colId xmlns:a16="http://schemas.microsoft.com/office/drawing/2014/main" val="2067750626"/>
                    </a:ext>
                  </a:extLst>
                </a:gridCol>
                <a:gridCol w="453200">
                  <a:extLst>
                    <a:ext uri="{9D8B030D-6E8A-4147-A177-3AD203B41FA5}">
                      <a16:colId xmlns:a16="http://schemas.microsoft.com/office/drawing/2014/main" val="3334032268"/>
                    </a:ext>
                  </a:extLst>
                </a:gridCol>
                <a:gridCol w="528733">
                  <a:extLst>
                    <a:ext uri="{9D8B030D-6E8A-4147-A177-3AD203B41FA5}">
                      <a16:colId xmlns:a16="http://schemas.microsoft.com/office/drawing/2014/main" val="3307335185"/>
                    </a:ext>
                  </a:extLst>
                </a:gridCol>
                <a:gridCol w="528733">
                  <a:extLst>
                    <a:ext uri="{9D8B030D-6E8A-4147-A177-3AD203B41FA5}">
                      <a16:colId xmlns:a16="http://schemas.microsoft.com/office/drawing/2014/main" val="3890805743"/>
                    </a:ext>
                  </a:extLst>
                </a:gridCol>
                <a:gridCol w="679800">
                  <a:extLst>
                    <a:ext uri="{9D8B030D-6E8A-4147-A177-3AD203B41FA5}">
                      <a16:colId xmlns:a16="http://schemas.microsoft.com/office/drawing/2014/main" val="1972871397"/>
                    </a:ext>
                  </a:extLst>
                </a:gridCol>
                <a:gridCol w="617584">
                  <a:extLst>
                    <a:ext uri="{9D8B030D-6E8A-4147-A177-3AD203B41FA5}">
                      <a16:colId xmlns:a16="http://schemas.microsoft.com/office/drawing/2014/main" val="4011530252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1467956759"/>
                    </a:ext>
                  </a:extLst>
                </a:gridCol>
                <a:gridCol w="468089">
                  <a:extLst>
                    <a:ext uri="{9D8B030D-6E8A-4147-A177-3AD203B41FA5}">
                      <a16:colId xmlns:a16="http://schemas.microsoft.com/office/drawing/2014/main" val="4109645555"/>
                    </a:ext>
                  </a:extLst>
                </a:gridCol>
              </a:tblGrid>
              <a:tr h="502168">
                <a:tc>
                  <a:txBody>
                    <a:bodyPr/>
                    <a:lstStyle/>
                    <a:p>
                      <a:r>
                        <a:rPr lang="ru-RU" sz="8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ЕСН</a:t>
                      </a:r>
                      <a:endParaRPr lang="ru-RU" sz="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НДФЛ</a:t>
                      </a:r>
                      <a:endParaRPr lang="ru-RU" sz="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НДС</a:t>
                      </a:r>
                      <a:endParaRPr lang="ru-RU" sz="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УСН</a:t>
                      </a:r>
                    </a:p>
                    <a:p>
                      <a:endParaRPr lang="ru-RU" sz="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ЕНВД</a:t>
                      </a:r>
                    </a:p>
                    <a:p>
                      <a:endParaRPr lang="ru-RU" sz="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прибыль</a:t>
                      </a:r>
                    </a:p>
                    <a:p>
                      <a:pPr algn="ctr"/>
                      <a:endParaRPr lang="ru-RU" sz="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Земельн-  ый налог</a:t>
                      </a:r>
                    </a:p>
                    <a:p>
                      <a:endParaRPr lang="ru-RU" sz="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налоги</a:t>
                      </a:r>
                    </a:p>
                    <a:p>
                      <a:endParaRPr lang="ru-RU" sz="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  <a:p>
                      <a:endParaRPr lang="ru-RU" sz="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0538246"/>
                  </a:ext>
                </a:extLst>
              </a:tr>
              <a:tr h="430430"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000" b="1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5247577"/>
                  </a:ext>
                </a:extLst>
              </a:tr>
              <a:tr h="358691"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000" b="1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874316"/>
                  </a:ext>
                </a:extLst>
              </a:tr>
              <a:tr h="337388"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000" b="1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9660739"/>
                  </a:ext>
                </a:extLst>
              </a:tr>
              <a:tr h="324780"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000" b="1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9049585"/>
                  </a:ext>
                </a:extLst>
              </a:tr>
              <a:tr h="294580"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000" b="1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3057340"/>
                  </a:ext>
                </a:extLst>
              </a:tr>
              <a:tr h="381280"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лет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</a:t>
                      </a: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7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(48%)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      </a:t>
                      </a:r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(26%)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   </a:t>
                      </a:r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(14%)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 </a:t>
                      </a:r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(7%)        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10,1 </a:t>
                      </a:r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(1%)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                 </a:t>
                      </a:r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(1%)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           </a:t>
                      </a:r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(1%)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11,9  </a:t>
                      </a:r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(2%)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701</a:t>
                      </a:r>
                      <a:endParaRPr lang="ru-RU" sz="1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713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976051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Логотип Центросоюз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2821" y="75694"/>
            <a:ext cx="593782" cy="464230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991" y="-180156"/>
            <a:ext cx="1296143" cy="1074718"/>
          </a:xfrm>
          <a:prstGeom prst="rect">
            <a:avLst/>
          </a:prstGeom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5634476"/>
              </p:ext>
            </p:extLst>
          </p:nvPr>
        </p:nvGraphicFramePr>
        <p:xfrm>
          <a:off x="-6177" y="731654"/>
          <a:ext cx="5400675" cy="2508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684113" y="107754"/>
            <a:ext cx="40287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Среднесписочный состав  работников системы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Ямалпотребсоюза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за 2018-2022 годы, человек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13058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Логотип Центросоюз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3650" y="35868"/>
            <a:ext cx="644721" cy="504056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488" y="-209987"/>
            <a:ext cx="1397725" cy="1158946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0518098"/>
              </p:ext>
            </p:extLst>
          </p:nvPr>
        </p:nvGraphicFramePr>
        <p:xfrm>
          <a:off x="-3" y="611930"/>
          <a:ext cx="5400677" cy="2628157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468090">
                  <a:extLst>
                    <a:ext uri="{9D8B030D-6E8A-4147-A177-3AD203B41FA5}">
                      <a16:colId xmlns:a16="http://schemas.microsoft.com/office/drawing/2014/main" val="4112739729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20843014"/>
                    </a:ext>
                  </a:extLst>
                </a:gridCol>
                <a:gridCol w="864095">
                  <a:extLst>
                    <a:ext uri="{9D8B030D-6E8A-4147-A177-3AD203B41FA5}">
                      <a16:colId xmlns:a16="http://schemas.microsoft.com/office/drawing/2014/main" val="2067750626"/>
                    </a:ext>
                  </a:extLst>
                </a:gridCol>
                <a:gridCol w="617054">
                  <a:extLst>
                    <a:ext uri="{9D8B030D-6E8A-4147-A177-3AD203B41FA5}">
                      <a16:colId xmlns:a16="http://schemas.microsoft.com/office/drawing/2014/main" val="3334032268"/>
                    </a:ext>
                  </a:extLst>
                </a:gridCol>
                <a:gridCol w="823107">
                  <a:extLst>
                    <a:ext uri="{9D8B030D-6E8A-4147-A177-3AD203B41FA5}">
                      <a16:colId xmlns:a16="http://schemas.microsoft.com/office/drawing/2014/main" val="3307335185"/>
                    </a:ext>
                  </a:extLst>
                </a:gridCol>
                <a:gridCol w="792090">
                  <a:extLst>
                    <a:ext uri="{9D8B030D-6E8A-4147-A177-3AD203B41FA5}">
                      <a16:colId xmlns:a16="http://schemas.microsoft.com/office/drawing/2014/main" val="389080574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4109645555"/>
                    </a:ext>
                  </a:extLst>
                </a:gridCol>
                <a:gridCol w="540097">
                  <a:extLst>
                    <a:ext uri="{9D8B030D-6E8A-4147-A177-3AD203B41FA5}">
                      <a16:colId xmlns:a16="http://schemas.microsoft.com/office/drawing/2014/main" val="753720036"/>
                    </a:ext>
                  </a:extLst>
                </a:gridCol>
              </a:tblGrid>
              <a:tr h="605777">
                <a:tc>
                  <a:txBody>
                    <a:bodyPr/>
                    <a:lstStyle/>
                    <a:p>
                      <a:r>
                        <a:rPr lang="ru-RU" sz="8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Торговля</a:t>
                      </a:r>
                      <a:endParaRPr lang="ru-RU" sz="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</a:t>
                      </a:r>
                      <a:endParaRPr lang="ru-RU" sz="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Общепит</a:t>
                      </a:r>
                      <a:endParaRPr lang="ru-RU" sz="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Аппарат управления</a:t>
                      </a:r>
                    </a:p>
                    <a:p>
                      <a:endParaRPr lang="ru-RU" sz="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С/х</a:t>
                      </a:r>
                      <a:r>
                        <a:rPr lang="ru-RU" sz="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</a:t>
                      </a:r>
                      <a:r>
                        <a:rPr lang="ru-RU" sz="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-во</a:t>
                      </a:r>
                      <a:endParaRPr lang="ru-RU" sz="8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</a:t>
                      </a:r>
                      <a:endParaRPr lang="ru-RU" sz="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0538246"/>
                  </a:ext>
                </a:extLst>
              </a:tr>
              <a:tr h="364460"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000" b="1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459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5247577"/>
                  </a:ext>
                </a:extLst>
              </a:tr>
              <a:tr h="414480"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000" b="1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</a:p>
                    <a:p>
                      <a:pPr algn="ctr"/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382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874316"/>
                  </a:ext>
                </a:extLst>
              </a:tr>
              <a:tr h="414480"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000" b="1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  <a:p>
                      <a:pPr algn="ctr"/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379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9660739"/>
                  </a:ext>
                </a:extLst>
              </a:tr>
              <a:tr h="414480"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000" b="1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</a:p>
                    <a:p>
                      <a:pPr algn="ctr"/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9049585"/>
                  </a:ext>
                </a:extLst>
              </a:tr>
              <a:tr h="414480"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000" b="1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</a:t>
                      </a:r>
                    </a:p>
                    <a:p>
                      <a:pPr algn="ctr"/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506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3057340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84114" y="48587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Среднесписочный состав  работников системы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Ямалпотребсоюза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по видам деятельности за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2018-2022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годы, человек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302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6904561"/>
              </p:ext>
            </p:extLst>
          </p:nvPr>
        </p:nvGraphicFramePr>
        <p:xfrm>
          <a:off x="17979" y="610771"/>
          <a:ext cx="4459305" cy="25858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612105" y="107876"/>
            <a:ext cx="4320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Средняя заработная плата в месяц работников системы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Ямалпотребсоюза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01 января 2023 года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488" y="-209987"/>
            <a:ext cx="1397725" cy="1158946"/>
          </a:xfrm>
          <a:prstGeom prst="rect">
            <a:avLst/>
          </a:prstGeom>
        </p:spPr>
      </p:pic>
      <p:pic>
        <p:nvPicPr>
          <p:cNvPr id="6" name="Picture 2" descr="Логотип Центросоюз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3650" y="35868"/>
            <a:ext cx="644721" cy="504056"/>
          </a:xfrm>
          <a:prstGeom prst="rect">
            <a:avLst/>
          </a:prstGeom>
          <a:noFill/>
        </p:spPr>
      </p:pic>
      <p:pic>
        <p:nvPicPr>
          <p:cNvPr id="12" name="Рисунок 11" descr="Зарплата судмедэксперта (реальные цифры)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77284" y="2052092"/>
            <a:ext cx="868024" cy="5760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  <p:pic>
        <p:nvPicPr>
          <p:cNvPr id="8" name="Рисунок 7" descr="http://i.mycdn.me/i?r=AzEPZsRbOZEKgBhR0XGMT1RkWQpojTcTxzDp6hLylebd9qaKTM5SRkZCeTgDn6uOyic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169" y="1143025"/>
            <a:ext cx="868024" cy="6660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081911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7727309"/>
              </p:ext>
            </p:extLst>
          </p:nvPr>
        </p:nvGraphicFramePr>
        <p:xfrm>
          <a:off x="0" y="610771"/>
          <a:ext cx="4212505" cy="2629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682168" y="115790"/>
            <a:ext cx="38884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Получено потребительскими обществами заемных средств                 за 2018-2022 годы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Picture 2" descr="Логотип Центросоюз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545" y="35868"/>
            <a:ext cx="647688" cy="506375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556" y="-200174"/>
            <a:ext cx="1339862" cy="11109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003" y="1040673"/>
            <a:ext cx="899731" cy="601878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Picture 6" descr="http://poluchenie-kreditov.ru/wp-content/uploads/2016/02/zapsibkomban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40497" y="1821534"/>
            <a:ext cx="1152128" cy="346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СМИ показали новый логотип Сбербанка — РБК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39811" y="2489848"/>
            <a:ext cx="980421" cy="336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756121" y="1160418"/>
            <a:ext cx="6480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(4%)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77388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106" y="108003"/>
            <a:ext cx="4104456" cy="417441"/>
          </a:xfrm>
        </p:spPr>
        <p:txBody>
          <a:bodyPr>
            <a:normAutofit/>
          </a:bodyPr>
          <a:lstStyle/>
          <a:p>
            <a:r>
              <a:rPr lang="ru-RU" sz="1300" dirty="0" smtClean="0"/>
              <a:t>           </a:t>
            </a: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Розничная и оптовая торговля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Логотип Центросоюз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553" y="66186"/>
            <a:ext cx="591454" cy="462410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983" y="-180156"/>
            <a:ext cx="1228876" cy="1018942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5" y="970273"/>
            <a:ext cx="2376264" cy="1782198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28" name="Picture 4" descr="DSC002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764" y="988832"/>
            <a:ext cx="2351276" cy="176345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100130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175555"/>
              </p:ext>
            </p:extLst>
          </p:nvPr>
        </p:nvGraphicFramePr>
        <p:xfrm>
          <a:off x="0" y="595324"/>
          <a:ext cx="5364634" cy="2628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2" descr="Логотип Центросоюз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5919" y="35868"/>
            <a:ext cx="590683" cy="461807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556" y="-200174"/>
            <a:ext cx="1339862" cy="111096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56121" y="107876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Структура совокупного объёма деятельности организаций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Ямалпотребсоюза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за 2018-2022 годы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Логотип Центросоюз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3650" y="35868"/>
            <a:ext cx="644721" cy="504056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488" y="-209987"/>
            <a:ext cx="1397725" cy="1158946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745528"/>
              </p:ext>
            </p:extLst>
          </p:nvPr>
        </p:nvGraphicFramePr>
        <p:xfrm>
          <a:off x="-1" y="591896"/>
          <a:ext cx="5400676" cy="2648191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543727">
                  <a:extLst>
                    <a:ext uri="{9D8B030D-6E8A-4147-A177-3AD203B41FA5}">
                      <a16:colId xmlns:a16="http://schemas.microsoft.com/office/drawing/2014/main" val="4112739729"/>
                    </a:ext>
                  </a:extLst>
                </a:gridCol>
                <a:gridCol w="724918">
                  <a:extLst>
                    <a:ext uri="{9D8B030D-6E8A-4147-A177-3AD203B41FA5}">
                      <a16:colId xmlns:a16="http://schemas.microsoft.com/office/drawing/2014/main" val="120843014"/>
                    </a:ext>
                  </a:extLst>
                </a:gridCol>
                <a:gridCol w="652426">
                  <a:extLst>
                    <a:ext uri="{9D8B030D-6E8A-4147-A177-3AD203B41FA5}">
                      <a16:colId xmlns:a16="http://schemas.microsoft.com/office/drawing/2014/main" val="2067750626"/>
                    </a:ext>
                  </a:extLst>
                </a:gridCol>
                <a:gridCol w="869901">
                  <a:extLst>
                    <a:ext uri="{9D8B030D-6E8A-4147-A177-3AD203B41FA5}">
                      <a16:colId xmlns:a16="http://schemas.microsoft.com/office/drawing/2014/main" val="3334032268"/>
                    </a:ext>
                  </a:extLst>
                </a:gridCol>
                <a:gridCol w="724918">
                  <a:extLst>
                    <a:ext uri="{9D8B030D-6E8A-4147-A177-3AD203B41FA5}">
                      <a16:colId xmlns:a16="http://schemas.microsoft.com/office/drawing/2014/main" val="3307335185"/>
                    </a:ext>
                  </a:extLst>
                </a:gridCol>
                <a:gridCol w="696616">
                  <a:extLst>
                    <a:ext uri="{9D8B030D-6E8A-4147-A177-3AD203B41FA5}">
                      <a16:colId xmlns:a16="http://schemas.microsoft.com/office/drawing/2014/main" val="389080574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972871397"/>
                    </a:ext>
                  </a:extLst>
                </a:gridCol>
                <a:gridCol w="540098">
                  <a:extLst>
                    <a:ext uri="{9D8B030D-6E8A-4147-A177-3AD203B41FA5}">
                      <a16:colId xmlns:a16="http://schemas.microsoft.com/office/drawing/2014/main" val="4109645555"/>
                    </a:ext>
                  </a:extLst>
                </a:gridCol>
              </a:tblGrid>
              <a:tr h="672246">
                <a:tc>
                  <a:txBody>
                    <a:bodyPr/>
                    <a:lstStyle/>
                    <a:p>
                      <a:endParaRPr lang="ru-RU" sz="80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8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Розничный оборот</a:t>
                      </a:r>
                      <a:endParaRPr lang="ru-RU" sz="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Оптовый оборот</a:t>
                      </a:r>
                      <a:endParaRPr lang="ru-RU" sz="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</a:t>
                      </a:r>
                      <a:r>
                        <a:rPr lang="ru-RU" sz="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товарной продукции</a:t>
                      </a:r>
                      <a:endParaRPr lang="ru-RU" sz="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Заготовки</a:t>
                      </a:r>
                      <a:r>
                        <a:rPr lang="ru-RU" sz="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с/х продукции и сырья</a:t>
                      </a:r>
                      <a:endParaRPr lang="ru-RU" sz="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</a:t>
                      </a:r>
                      <a:r>
                        <a:rPr lang="ru-RU" sz="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общественного питания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</a:t>
                      </a:r>
                      <a:r>
                        <a:rPr lang="ru-RU" sz="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виды деятельности</a:t>
                      </a:r>
                      <a:endParaRPr lang="ru-RU" sz="8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  <a:p>
                      <a:endParaRPr lang="ru-RU" sz="9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0538246"/>
                  </a:ext>
                </a:extLst>
              </a:tr>
              <a:tr h="379305"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000" b="1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525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247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5247577"/>
                  </a:ext>
                </a:extLst>
              </a:tr>
              <a:tr h="316086"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000" b="1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454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1006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874316"/>
                  </a:ext>
                </a:extLst>
              </a:tr>
              <a:tr h="297314"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000" b="1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498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1082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9660739"/>
                  </a:ext>
                </a:extLst>
              </a:tr>
              <a:tr h="286204"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000" b="1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484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9049585"/>
                  </a:ext>
                </a:extLst>
              </a:tr>
              <a:tr h="307841"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000" b="1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535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1454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3057340"/>
                  </a:ext>
                </a:extLst>
              </a:tr>
              <a:tr h="389195"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лет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2496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763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960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567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5998</a:t>
                      </a:r>
                      <a:endParaRPr lang="ru-RU" sz="1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7130007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48108" y="87841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Структура совокупного объёма деятельности организаций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Ямалпотребсоюза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за 2018-2022 годы ,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млн.рублей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7362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106" y="108003"/>
            <a:ext cx="4104456" cy="417441"/>
          </a:xfrm>
        </p:spPr>
        <p:txBody>
          <a:bodyPr>
            <a:normAutofit/>
          </a:bodyPr>
          <a:lstStyle/>
          <a:p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Общественное  питание 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Логотип Центросоюз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553" y="66186"/>
            <a:ext cx="591454" cy="462410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556" y="-200174"/>
            <a:ext cx="1339862" cy="1110968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5" y="1055602"/>
            <a:ext cx="2376264" cy="1782198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344" y="1055602"/>
            <a:ext cx="2390091" cy="179256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08599055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Логотип Центросоюз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2821" y="75694"/>
            <a:ext cx="593782" cy="464230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991" y="-180156"/>
            <a:ext cx="1296143" cy="1074718"/>
          </a:xfrm>
          <a:prstGeom prst="rect">
            <a:avLst/>
          </a:prstGeom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0765856"/>
              </p:ext>
            </p:extLst>
          </p:nvPr>
        </p:nvGraphicFramePr>
        <p:xfrm>
          <a:off x="36041" y="539924"/>
          <a:ext cx="4186640" cy="2725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756121" y="107876"/>
            <a:ext cx="39604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Производственная деятельность по системе                     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Ямалпотребсоюза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за 2018-2022  годы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681" y="2052092"/>
            <a:ext cx="1121172" cy="6703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1" r="5526"/>
          <a:stretch/>
        </p:blipFill>
        <p:spPr>
          <a:xfrm>
            <a:off x="4236393" y="1115988"/>
            <a:ext cx="1107460" cy="67137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8089" y="581155"/>
            <a:ext cx="4320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хлеб</a:t>
            </a:r>
            <a:endParaRPr lang="ru-RU" sz="9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flipH="1">
            <a:off x="1908249" y="2993867"/>
            <a:ext cx="11784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тонн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090456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958" y="2388898"/>
            <a:ext cx="880544" cy="734200"/>
          </a:xfrm>
          <a:prstGeom prst="rect">
            <a:avLst/>
          </a:prstGeom>
        </p:spPr>
      </p:pic>
      <p:sp>
        <p:nvSpPr>
          <p:cNvPr id="7" name="Шестиугольник 6"/>
          <p:cNvSpPr/>
          <p:nvPr/>
        </p:nvSpPr>
        <p:spPr>
          <a:xfrm>
            <a:off x="791187" y="1635804"/>
            <a:ext cx="849903" cy="696772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2000" r="-22000"/>
            </a:stretch>
          </a:blip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sp>
      <p:sp>
        <p:nvSpPr>
          <p:cNvPr id="8" name="Шестиугольник 7"/>
          <p:cNvSpPr/>
          <p:nvPr/>
        </p:nvSpPr>
        <p:spPr>
          <a:xfrm>
            <a:off x="2264536" y="902244"/>
            <a:ext cx="821866" cy="715122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7000" r="-27000"/>
            </a:stretch>
          </a:blip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sp>
      <p:sp>
        <p:nvSpPr>
          <p:cNvPr id="9" name="Шестиугольник 8" descr="C:\Users\Екатерина Фёдоровна\Desktop\ОТЧЕТНЫЕ СОБРАНИЯ\2023 год 90ое отчетно выборное собрание\Информация к собраниям\Картинки\фото коллаж\118.JPG"/>
          <p:cNvSpPr/>
          <p:nvPr/>
        </p:nvSpPr>
        <p:spPr>
          <a:xfrm>
            <a:off x="56077" y="1989253"/>
            <a:ext cx="871505" cy="746904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1983" y="1980871"/>
            <a:ext cx="872124" cy="733247"/>
          </a:xfrm>
          <a:prstGeom prst="rect">
            <a:avLst/>
          </a:prstGeom>
        </p:spPr>
      </p:pic>
      <p:sp>
        <p:nvSpPr>
          <p:cNvPr id="13" name="Шестиугольник 12" descr="C:\Users\Екатерина Фёдоровна\Desktop\ОТЧЕТНЫЕ СОБРАНИЯ\2023 год 90ое отчетно выборное собрание\Информация к собраниям\Картинки\фото коллаж\IMG_0979.JPG"/>
          <p:cNvSpPr/>
          <p:nvPr/>
        </p:nvSpPr>
        <p:spPr>
          <a:xfrm>
            <a:off x="4443508" y="1958771"/>
            <a:ext cx="920681" cy="737636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1983" y="1271912"/>
            <a:ext cx="844864" cy="69679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2303" y="877681"/>
            <a:ext cx="862862" cy="71945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4980" y="2367092"/>
            <a:ext cx="943056" cy="775327"/>
          </a:xfrm>
          <a:prstGeom prst="rect">
            <a:avLst/>
          </a:prstGeom>
        </p:spPr>
      </p:pic>
      <p:pic>
        <p:nvPicPr>
          <p:cNvPr id="17" name="Рисунок 16"/>
          <p:cNvPicPr preferRelativeResize="0"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1508231" y="1253862"/>
            <a:ext cx="897452" cy="72700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14909" y="1167715"/>
            <a:ext cx="977879" cy="74106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44960" y="1641699"/>
            <a:ext cx="840451" cy="7181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65490" y="1590301"/>
            <a:ext cx="896609" cy="74759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65490" y="2348511"/>
            <a:ext cx="948035" cy="79047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24394" y="2008441"/>
            <a:ext cx="860279" cy="71730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10071" y="847046"/>
            <a:ext cx="952028" cy="72768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8253" y="1224730"/>
            <a:ext cx="858729" cy="739911"/>
          </a:xfrm>
          <a:prstGeom prst="rect">
            <a:avLst/>
          </a:prstGeom>
        </p:spPr>
      </p:pic>
      <p:pic>
        <p:nvPicPr>
          <p:cNvPr id="25" name="Picture 2" descr="Логотип Центросоюз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716561" y="107876"/>
            <a:ext cx="620072" cy="484783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1159753" y="200379"/>
            <a:ext cx="3240360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           </a:t>
            </a:r>
            <a:r>
              <a:rPr lang="ru-RU" sz="1200" b="1" dirty="0" err="1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Ямалпотребсоюзу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 - 85 лет!</a:t>
            </a:r>
            <a:endParaRPr lang="ru-RU" sz="1200" b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04" y="-106206"/>
            <a:ext cx="1115186" cy="92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5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endParaRPr lang="en-US" dirty="0" smtClean="0"/>
          </a:p>
          <a:p>
            <a:r>
              <a:rPr lang="ru-RU" dirty="0" smtClean="0"/>
              <a:t> </a:t>
            </a:r>
          </a:p>
          <a:p>
            <a:endParaRPr lang="ru-RU" dirty="0"/>
          </a:p>
        </p:txBody>
      </p:sp>
      <p:sp>
        <p:nvSpPr>
          <p:cNvPr id="1028" name="AutoShape 4" descr="https://im0-tub-ru.yandex.net/i?id=c06d81eb580ce97613bc2ba1c909db4d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00137" y="104039"/>
            <a:ext cx="37862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Финансовый результат по  видам деятельности организаций потребительской кооперации за 2018-2022 годы,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8" name="Picture 2" descr="Логотип Центросоюз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569" y="35868"/>
            <a:ext cx="465872" cy="364228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148"/>
            <a:ext cx="900137" cy="746362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860978"/>
              </p:ext>
            </p:extLst>
          </p:nvPr>
        </p:nvGraphicFramePr>
        <p:xfrm>
          <a:off x="0" y="612284"/>
          <a:ext cx="5400675" cy="2627803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159868">
                  <a:extLst>
                    <a:ext uri="{9D8B030D-6E8A-4147-A177-3AD203B41FA5}">
                      <a16:colId xmlns:a16="http://schemas.microsoft.com/office/drawing/2014/main" val="938140452"/>
                    </a:ext>
                  </a:extLst>
                </a:gridCol>
                <a:gridCol w="652426">
                  <a:extLst>
                    <a:ext uri="{9D8B030D-6E8A-4147-A177-3AD203B41FA5}">
                      <a16:colId xmlns:a16="http://schemas.microsoft.com/office/drawing/2014/main" val="697038482"/>
                    </a:ext>
                  </a:extLst>
                </a:gridCol>
                <a:gridCol w="652426">
                  <a:extLst>
                    <a:ext uri="{9D8B030D-6E8A-4147-A177-3AD203B41FA5}">
                      <a16:colId xmlns:a16="http://schemas.microsoft.com/office/drawing/2014/main" val="2374270783"/>
                    </a:ext>
                  </a:extLst>
                </a:gridCol>
                <a:gridCol w="797409">
                  <a:extLst>
                    <a:ext uri="{9D8B030D-6E8A-4147-A177-3AD203B41FA5}">
                      <a16:colId xmlns:a16="http://schemas.microsoft.com/office/drawing/2014/main" val="2379884810"/>
                    </a:ext>
                  </a:extLst>
                </a:gridCol>
                <a:gridCol w="7249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524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12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6601">
                <a:tc>
                  <a:txBody>
                    <a:bodyPr/>
                    <a:lstStyle/>
                    <a:p>
                      <a:r>
                        <a:rPr lang="ru-RU" sz="7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</a:t>
                      </a:r>
                      <a:endParaRPr lang="ru-RU" sz="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</a:t>
                      </a:r>
                      <a:endParaRPr lang="ru-RU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r>
                        <a:rPr lang="ru-RU" sz="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2018-2022 </a:t>
                      </a:r>
                      <a:r>
                        <a:rPr lang="ru-RU" sz="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гг</a:t>
                      </a:r>
                      <a:endParaRPr lang="ru-RU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357818"/>
                  </a:ext>
                </a:extLst>
              </a:tr>
              <a:tr h="286794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Розничная торговля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13152</a:t>
                      </a:r>
                      <a:endParaRPr lang="ru-RU" sz="8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6645</a:t>
                      </a:r>
                      <a:endParaRPr lang="ru-RU" sz="8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-75</a:t>
                      </a:r>
                      <a:endParaRPr lang="ru-RU" sz="8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31453</a:t>
                      </a:r>
                      <a:endParaRPr lang="ru-RU" sz="8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11616</a:t>
                      </a:r>
                      <a:endParaRPr lang="ru-RU" sz="8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62791</a:t>
                      </a:r>
                      <a:endParaRPr lang="ru-RU" sz="8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2274924"/>
                  </a:ext>
                </a:extLst>
              </a:tr>
              <a:tr h="286794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Оптовая торговля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-19193</a:t>
                      </a:r>
                      <a:endParaRPr lang="ru-RU" sz="8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-2651</a:t>
                      </a:r>
                      <a:endParaRPr lang="ru-RU" sz="8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2130</a:t>
                      </a:r>
                      <a:endParaRPr lang="ru-RU" sz="8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-7442</a:t>
                      </a:r>
                      <a:endParaRPr lang="ru-RU" sz="8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4422</a:t>
                      </a:r>
                      <a:endParaRPr lang="ru-RU" sz="8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-22734</a:t>
                      </a:r>
                      <a:endParaRPr lang="ru-RU" sz="8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260263"/>
                  </a:ext>
                </a:extLst>
              </a:tr>
              <a:tr h="362606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Общественное питание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1397</a:t>
                      </a:r>
                      <a:endParaRPr lang="ru-RU" sz="8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</a:t>
                      </a:r>
                      <a:endParaRPr lang="ru-RU" sz="8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833</a:t>
                      </a:r>
                      <a:endParaRPr lang="ru-RU" sz="8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1158</a:t>
                      </a:r>
                      <a:endParaRPr lang="ru-RU" sz="8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3042</a:t>
                      </a:r>
                      <a:endParaRPr lang="ru-RU" sz="8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6568</a:t>
                      </a:r>
                      <a:endParaRPr lang="ru-RU" sz="8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909750"/>
                  </a:ext>
                </a:extLst>
              </a:tr>
              <a:tr h="286794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Промышленность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8278</a:t>
                      </a:r>
                      <a:endParaRPr lang="ru-RU" sz="8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2810</a:t>
                      </a:r>
                      <a:endParaRPr lang="ru-RU" sz="8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7328</a:t>
                      </a:r>
                      <a:endParaRPr lang="ru-RU" sz="8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9029</a:t>
                      </a:r>
                      <a:endParaRPr lang="ru-RU" sz="8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-9349</a:t>
                      </a:r>
                      <a:endParaRPr lang="ru-RU" sz="8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18096</a:t>
                      </a:r>
                      <a:endParaRPr lang="ru-RU" sz="8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497020"/>
                  </a:ext>
                </a:extLst>
              </a:tr>
              <a:tr h="364764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Заготовки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299</a:t>
                      </a:r>
                      <a:endParaRPr lang="ru-RU" sz="8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8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8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2064</a:t>
                      </a:r>
                      <a:endParaRPr lang="ru-RU" sz="8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2411</a:t>
                      </a:r>
                      <a:endParaRPr lang="ru-RU" sz="8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0907936"/>
                  </a:ext>
                </a:extLst>
              </a:tr>
              <a:tr h="379761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виды деятельности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8231</a:t>
                      </a:r>
                      <a:endParaRPr lang="ru-RU" sz="8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11158</a:t>
                      </a:r>
                      <a:endParaRPr lang="ru-RU" sz="8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6055</a:t>
                      </a:r>
                      <a:endParaRPr lang="ru-RU" sz="8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3510</a:t>
                      </a:r>
                      <a:endParaRPr lang="ru-RU" sz="8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53143</a:t>
                      </a:r>
                      <a:endParaRPr lang="ru-RU" sz="8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82097</a:t>
                      </a:r>
                      <a:endParaRPr lang="ru-RU" sz="8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912253"/>
                  </a:ext>
                </a:extLst>
              </a:tr>
              <a:tr h="283689">
                <a:tc>
                  <a:txBody>
                    <a:bodyPr/>
                    <a:lstStyle/>
                    <a:p>
                      <a:r>
                        <a:rPr lang="ru-RU" sz="7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12164</a:t>
                      </a:r>
                      <a:endParaRPr lang="ru-RU" sz="8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18117</a:t>
                      </a:r>
                      <a:endParaRPr lang="ru-RU" sz="800" b="1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16302</a:t>
                      </a:r>
                      <a:endParaRPr lang="ru-RU" sz="800" b="1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39772</a:t>
                      </a:r>
                      <a:endParaRPr lang="ru-RU" sz="800" b="1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62874</a:t>
                      </a:r>
                      <a:endParaRPr lang="ru-RU" sz="8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i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149229</a:t>
                      </a:r>
                      <a:endParaRPr lang="ru-RU" sz="800" b="1" i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3090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endParaRPr lang="ru-RU" smtClean="0"/>
          </a:p>
          <a:p>
            <a:endParaRPr lang="en-US" smtClean="0"/>
          </a:p>
          <a:p>
            <a:r>
              <a:rPr lang="ru-RU" smtClean="0"/>
              <a:t> </a:t>
            </a:r>
          </a:p>
          <a:p>
            <a:endParaRPr lang="ru-RU" dirty="0"/>
          </a:p>
        </p:txBody>
      </p:sp>
      <p:sp>
        <p:nvSpPr>
          <p:cNvPr id="1028" name="AutoShape 4" descr="https://im0-tub-ru.yandex.net/i?id=c06d81eb580ce97613bc2ba1c909db4d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Picture 2" descr="Логотип Центросоюз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569" y="35868"/>
            <a:ext cx="465872" cy="364228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148"/>
            <a:ext cx="900137" cy="746362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162300"/>
              </p:ext>
            </p:extLst>
          </p:nvPr>
        </p:nvGraphicFramePr>
        <p:xfrm>
          <a:off x="-1" y="539926"/>
          <a:ext cx="5400674" cy="2742362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270768">
                  <a:extLst>
                    <a:ext uri="{9D8B030D-6E8A-4147-A177-3AD203B41FA5}">
                      <a16:colId xmlns:a16="http://schemas.microsoft.com/office/drawing/2014/main" val="938140452"/>
                    </a:ext>
                  </a:extLst>
                </a:gridCol>
                <a:gridCol w="709490">
                  <a:extLst>
                    <a:ext uri="{9D8B030D-6E8A-4147-A177-3AD203B41FA5}">
                      <a16:colId xmlns:a16="http://schemas.microsoft.com/office/drawing/2014/main" val="69703848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93306070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37427078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32073099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379884810"/>
                    </a:ext>
                  </a:extLst>
                </a:gridCol>
                <a:gridCol w="684112">
                  <a:extLst>
                    <a:ext uri="{9D8B030D-6E8A-4147-A177-3AD203B41FA5}">
                      <a16:colId xmlns:a16="http://schemas.microsoft.com/office/drawing/2014/main" val="168283985"/>
                    </a:ext>
                  </a:extLst>
                </a:gridCol>
              </a:tblGrid>
              <a:tr h="202790">
                <a:tc rowSpan="2">
                  <a:txBody>
                    <a:bodyPr/>
                    <a:lstStyle/>
                    <a:p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indent="0" algn="l"/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Финансовый результат                            Отклонение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indent="0" algn="ctr"/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Рентабельность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5994647"/>
                  </a:ext>
                </a:extLst>
              </a:tr>
              <a:tr h="187191">
                <a:tc vMerge="1">
                  <a:txBody>
                    <a:bodyPr/>
                    <a:lstStyle/>
                    <a:p>
                      <a:endParaRPr lang="ru-RU" sz="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/>
                      </a:pPr>
                      <a:r>
                        <a:rPr lang="ru-RU" sz="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r>
                        <a:rPr lang="ru-RU" sz="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год</a:t>
                      </a:r>
                      <a:endParaRPr lang="ru-RU" sz="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абсолют</a:t>
                      </a:r>
                      <a:r>
                        <a:rPr lang="ru-RU" sz="6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6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относит, %</a:t>
                      </a:r>
                      <a:endParaRPr lang="ru-RU" sz="6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357818"/>
                  </a:ext>
                </a:extLst>
              </a:tr>
              <a:tr h="202790">
                <a:tc>
                  <a:txBody>
                    <a:bodyPr/>
                    <a:lstStyle/>
                    <a:p>
                      <a:r>
                        <a:rPr lang="ru-RU" sz="7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Сеяхинское</a:t>
                      </a:r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454</a:t>
                      </a:r>
                      <a:endParaRPr lang="ru-RU" sz="7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545</a:t>
                      </a:r>
                      <a:endParaRPr lang="ru-RU" sz="7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  <a:endParaRPr lang="ru-RU" sz="7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ru-RU" sz="7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0,70</a:t>
                      </a:r>
                      <a:endParaRPr lang="ru-RU" sz="7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0,77</a:t>
                      </a:r>
                      <a:endParaRPr lang="ru-RU" sz="7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632274924"/>
                  </a:ext>
                </a:extLst>
              </a:tr>
              <a:tr h="202790">
                <a:tc>
                  <a:txBody>
                    <a:bodyPr/>
                    <a:lstStyle/>
                    <a:p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Приуральское ПО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4943</a:t>
                      </a:r>
                      <a:endParaRPr lang="ru-RU" sz="7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811</a:t>
                      </a:r>
                      <a:endParaRPr lang="ru-RU" sz="7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-4132</a:t>
                      </a:r>
                      <a:endParaRPr lang="ru-RU" sz="7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7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6,63</a:t>
                      </a:r>
                      <a:endParaRPr lang="ru-RU" sz="7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1,02</a:t>
                      </a:r>
                      <a:endParaRPr lang="ru-RU" sz="7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260263"/>
                  </a:ext>
                </a:extLst>
              </a:tr>
              <a:tr h="202790">
                <a:tc>
                  <a:txBody>
                    <a:bodyPr/>
                    <a:lstStyle/>
                    <a:p>
                      <a:r>
                        <a:rPr lang="ru-RU" sz="7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Пуровское</a:t>
                      </a:r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7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</a:t>
                      </a:r>
                      <a:endParaRPr lang="ru-RU" sz="7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ru-RU" sz="7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3700</a:t>
                      </a:r>
                      <a:endParaRPr lang="ru-RU" sz="7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0,23</a:t>
                      </a:r>
                      <a:endParaRPr lang="ru-RU" sz="7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16,26</a:t>
                      </a:r>
                      <a:endParaRPr lang="ru-RU" sz="7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909750"/>
                  </a:ext>
                </a:extLst>
              </a:tr>
              <a:tr h="210050">
                <a:tc>
                  <a:txBody>
                    <a:bodyPr/>
                    <a:lstStyle/>
                    <a:p>
                      <a:r>
                        <a:rPr lang="ru-RU" sz="7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Тазовское</a:t>
                      </a:r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419</a:t>
                      </a:r>
                      <a:endParaRPr lang="ru-RU" sz="7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578</a:t>
                      </a:r>
                      <a:endParaRPr lang="ru-RU" sz="7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</a:t>
                      </a:r>
                      <a:endParaRPr lang="ru-RU" sz="7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</a:t>
                      </a:r>
                      <a:endParaRPr lang="ru-RU" sz="7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0,25</a:t>
                      </a:r>
                      <a:endParaRPr lang="ru-RU" sz="7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0,32</a:t>
                      </a:r>
                      <a:endParaRPr lang="ru-RU" sz="7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497020"/>
                  </a:ext>
                </a:extLst>
              </a:tr>
              <a:tr h="202790">
                <a:tc>
                  <a:txBody>
                    <a:bodyPr/>
                    <a:lstStyle/>
                    <a:p>
                      <a:r>
                        <a:rPr lang="ru-RU" sz="7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Гыданское</a:t>
                      </a:r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15204</a:t>
                      </a:r>
                      <a:endParaRPr lang="ru-RU" sz="7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2096</a:t>
                      </a:r>
                      <a:endParaRPr lang="ru-RU" sz="7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-13108</a:t>
                      </a:r>
                      <a:endParaRPr lang="ru-RU" sz="7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7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0,65</a:t>
                      </a:r>
                      <a:endParaRPr lang="ru-RU" sz="7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0907936"/>
                  </a:ext>
                </a:extLst>
              </a:tr>
              <a:tr h="244991">
                <a:tc>
                  <a:txBody>
                    <a:bodyPr/>
                    <a:lstStyle/>
                    <a:p>
                      <a:r>
                        <a:rPr lang="ru-RU" sz="7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Ямалпотребсоюз</a:t>
                      </a:r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680</a:t>
                      </a:r>
                      <a:endParaRPr lang="ru-RU" sz="7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40332</a:t>
                      </a:r>
                      <a:endParaRPr lang="ru-RU" sz="7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39652</a:t>
                      </a:r>
                      <a:endParaRPr lang="ru-RU" sz="7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5931</a:t>
                      </a:r>
                      <a:endParaRPr lang="ru-RU" sz="7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4,53</a:t>
                      </a:r>
                      <a:endParaRPr lang="ru-RU" sz="7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271,67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4733407"/>
                  </a:ext>
                </a:extLst>
              </a:tr>
              <a:tr h="202790">
                <a:tc>
                  <a:txBody>
                    <a:bodyPr/>
                    <a:lstStyle/>
                    <a:p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«ТЗБ»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-1531</a:t>
                      </a:r>
                      <a:endParaRPr lang="ru-RU" sz="7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869</a:t>
                      </a:r>
                      <a:endParaRPr lang="ru-RU" sz="7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2400</a:t>
                      </a:r>
                      <a:endParaRPr lang="ru-RU" sz="7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-56</a:t>
                      </a:r>
                      <a:endParaRPr lang="ru-RU" sz="7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7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5,31</a:t>
                      </a:r>
                      <a:endParaRPr lang="ru-RU" sz="7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8091907"/>
                  </a:ext>
                </a:extLst>
              </a:tr>
              <a:tr h="202790">
                <a:tc>
                  <a:txBody>
                    <a:bodyPr/>
                    <a:lstStyle/>
                    <a:p>
                      <a:r>
                        <a:rPr lang="ru-RU" sz="7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Мужевское</a:t>
                      </a:r>
                      <a:r>
                        <a:rPr lang="ru-RU" sz="7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</a:t>
                      </a:r>
                      <a:endParaRPr lang="ru-RU" sz="7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9132</a:t>
                      </a:r>
                      <a:endParaRPr lang="ru-RU" sz="7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8798</a:t>
                      </a:r>
                      <a:endParaRPr lang="ru-RU" sz="7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-334</a:t>
                      </a:r>
                      <a:endParaRPr lang="ru-RU" sz="7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ru-RU" sz="7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11,90</a:t>
                      </a:r>
                      <a:endParaRPr lang="ru-RU" sz="7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9,97</a:t>
                      </a:r>
                      <a:endParaRPr lang="ru-RU" sz="7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4362502"/>
                  </a:ext>
                </a:extLst>
              </a:tr>
              <a:tr h="202790">
                <a:tc>
                  <a:txBody>
                    <a:bodyPr/>
                    <a:lstStyle/>
                    <a:p>
                      <a:r>
                        <a:rPr lang="ru-RU" sz="7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Горковское</a:t>
                      </a:r>
                      <a:r>
                        <a:rPr lang="ru-RU" sz="7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</a:t>
                      </a:r>
                      <a:endParaRPr lang="ru-RU" sz="7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2230</a:t>
                      </a:r>
                      <a:endParaRPr lang="ru-RU" sz="7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2188</a:t>
                      </a:r>
                      <a:endParaRPr lang="ru-RU" sz="7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-42</a:t>
                      </a:r>
                      <a:endParaRPr lang="ru-RU" sz="7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7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5,38</a:t>
                      </a:r>
                      <a:endParaRPr lang="ru-RU" sz="7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4,92</a:t>
                      </a:r>
                      <a:endParaRPr lang="ru-RU" sz="7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2134413"/>
                  </a:ext>
                </a:extLst>
              </a:tr>
              <a:tr h="202790">
                <a:tc>
                  <a:txBody>
                    <a:bodyPr/>
                    <a:lstStyle/>
                    <a:p>
                      <a:r>
                        <a:rPr lang="ru-RU" sz="7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Антипаютинское</a:t>
                      </a:r>
                      <a:r>
                        <a:rPr lang="ru-RU" sz="7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</a:t>
                      </a:r>
                      <a:endParaRPr lang="ru-RU" sz="7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8236</a:t>
                      </a:r>
                      <a:endParaRPr lang="ru-RU" sz="7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6472</a:t>
                      </a:r>
                      <a:endParaRPr lang="ru-RU" sz="7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-1764</a:t>
                      </a:r>
                      <a:endParaRPr lang="ru-RU" sz="7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7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7,22</a:t>
                      </a:r>
                      <a:endParaRPr lang="ru-RU" sz="7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3,88</a:t>
                      </a:r>
                      <a:endParaRPr lang="ru-RU" sz="7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6828670"/>
                  </a:ext>
                </a:extLst>
              </a:tr>
              <a:tr h="275020">
                <a:tc>
                  <a:txBody>
                    <a:bodyPr/>
                    <a:lstStyle/>
                    <a:p>
                      <a:r>
                        <a:rPr lang="ru-RU" sz="7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39772</a:t>
                      </a:r>
                      <a:endParaRPr lang="ru-RU" sz="700" b="1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62874</a:t>
                      </a:r>
                      <a:endParaRPr lang="ru-RU" sz="700" b="1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23102</a:t>
                      </a:r>
                      <a:endParaRPr lang="ru-RU" sz="700" b="1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</a:t>
                      </a:r>
                      <a:endParaRPr lang="ru-RU" sz="700" b="1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4,48</a:t>
                      </a:r>
                      <a:endParaRPr lang="ru-RU" sz="700" b="1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6,35</a:t>
                      </a:r>
                      <a:endParaRPr lang="ru-RU" sz="700" b="1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900137" y="104039"/>
            <a:ext cx="37862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Финансовый результат по системе 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Ямалпотребсоюза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за 2021-2022 годы,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endParaRPr lang="ru-RU" smtClean="0"/>
          </a:p>
          <a:p>
            <a:endParaRPr lang="en-US" smtClean="0"/>
          </a:p>
          <a:p>
            <a:r>
              <a:rPr lang="ru-RU" smtClean="0"/>
              <a:t> </a:t>
            </a:r>
          </a:p>
          <a:p>
            <a:endParaRPr lang="ru-RU" dirty="0"/>
          </a:p>
        </p:txBody>
      </p:sp>
      <p:sp>
        <p:nvSpPr>
          <p:cNvPr id="1028" name="AutoShape 4" descr="https://im0-tub-ru.yandex.net/i?id=c06d81eb580ce97613bc2ba1c909db4d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Picture 2" descr="Логотип Центросоюз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6884" y="49780"/>
            <a:ext cx="373768" cy="29221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82" y="-61097"/>
            <a:ext cx="779003" cy="645922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852221"/>
              </p:ext>
            </p:extLst>
          </p:nvPr>
        </p:nvGraphicFramePr>
        <p:xfrm>
          <a:off x="0" y="385143"/>
          <a:ext cx="5400680" cy="2868695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044154">
                  <a:extLst>
                    <a:ext uri="{9D8B030D-6E8A-4147-A177-3AD203B41FA5}">
                      <a16:colId xmlns:a16="http://schemas.microsoft.com/office/drawing/2014/main" val="938140452"/>
                    </a:ext>
                  </a:extLst>
                </a:gridCol>
                <a:gridCol w="504061">
                  <a:extLst>
                    <a:ext uri="{9D8B030D-6E8A-4147-A177-3AD203B41FA5}">
                      <a16:colId xmlns:a16="http://schemas.microsoft.com/office/drawing/2014/main" val="69703848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1933060704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2374270783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3207309903"/>
                    </a:ext>
                  </a:extLst>
                </a:gridCol>
                <a:gridCol w="432044">
                  <a:extLst>
                    <a:ext uri="{9D8B030D-6E8A-4147-A177-3AD203B41FA5}">
                      <a16:colId xmlns:a16="http://schemas.microsoft.com/office/drawing/2014/main" val="2379884810"/>
                    </a:ext>
                  </a:extLst>
                </a:gridCol>
                <a:gridCol w="504060">
                  <a:extLst>
                    <a:ext uri="{9D8B030D-6E8A-4147-A177-3AD203B41FA5}">
                      <a16:colId xmlns:a16="http://schemas.microsoft.com/office/drawing/2014/main" val="168283985"/>
                    </a:ext>
                  </a:extLst>
                </a:gridCol>
                <a:gridCol w="504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0046">
                  <a:extLst>
                    <a:ext uri="{9D8B030D-6E8A-4147-A177-3AD203B41FA5}">
                      <a16:colId xmlns:a16="http://schemas.microsoft.com/office/drawing/2014/main" val="921744475"/>
                    </a:ext>
                  </a:extLst>
                </a:gridCol>
                <a:gridCol w="4814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18654">
                  <a:extLst>
                    <a:ext uri="{9D8B030D-6E8A-4147-A177-3AD203B41FA5}">
                      <a16:colId xmlns:a16="http://schemas.microsoft.com/office/drawing/2014/main" val="849176969"/>
                    </a:ext>
                  </a:extLst>
                </a:gridCol>
              </a:tblGrid>
              <a:tr h="555232">
                <a:tc rowSpan="2">
                  <a:txBody>
                    <a:bodyPr/>
                    <a:lstStyle/>
                    <a:p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Дебиторская задолженность</a:t>
                      </a:r>
                    </a:p>
                    <a:p>
                      <a:pPr marL="0" indent="0">
                        <a:tabLst>
                          <a:tab pos="88900" algn="l"/>
                          <a:tab pos="177800" algn="l"/>
                        </a:tabLst>
                      </a:pPr>
                      <a:endParaRPr lang="ru-RU" sz="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</a:t>
                      </a:r>
                    </a:p>
                    <a:p>
                      <a:pPr marL="0" indent="0" algn="ctr"/>
                      <a:endParaRPr lang="ru-RU" sz="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Кредиторская задолженность</a:t>
                      </a:r>
                    </a:p>
                    <a:p>
                      <a:pPr algn="ctr"/>
                      <a:endParaRPr lang="ru-RU" sz="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</a:t>
                      </a:r>
                    </a:p>
                    <a:p>
                      <a:pPr algn="ctr"/>
                      <a:endParaRPr lang="ru-RU" sz="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Соотношение дебиторской задолженности  к кредиторской (</a:t>
                      </a:r>
                      <a:r>
                        <a:rPr lang="ru-RU" sz="6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оптим</a:t>
                      </a:r>
                      <a:r>
                        <a:rPr lang="ru-RU" sz="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0,9 до 1)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5994647"/>
                  </a:ext>
                </a:extLst>
              </a:tr>
              <a:tr h="277616">
                <a:tc vMerge="1">
                  <a:txBody>
                    <a:bodyPr/>
                    <a:lstStyle/>
                    <a:p>
                      <a:endParaRPr lang="ru-RU" sz="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tabLst/>
                      </a:pPr>
                      <a:r>
                        <a:rPr lang="ru-RU" sz="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  г     </a:t>
                      </a:r>
                    </a:p>
                    <a:p>
                      <a:pPr>
                        <a:tabLst/>
                      </a:pPr>
                      <a:endParaRPr lang="ru-RU" sz="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ru-RU" sz="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</a:t>
                      </a:r>
                      <a:endParaRPr lang="ru-RU" sz="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абсолют</a:t>
                      </a:r>
                      <a:r>
                        <a:rPr lang="ru-RU" sz="6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6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относ         %</a:t>
                      </a:r>
                      <a:endParaRPr lang="ru-RU" sz="5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</a:t>
                      </a:r>
                      <a:endParaRPr lang="ru-RU" sz="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</a:t>
                      </a:r>
                      <a:endParaRPr lang="ru-RU" sz="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абсол</a:t>
                      </a:r>
                      <a:r>
                        <a:rPr lang="ru-RU" sz="5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ют.</a:t>
                      </a:r>
                      <a:endParaRPr lang="ru-RU" sz="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относ %</a:t>
                      </a:r>
                      <a:endParaRPr lang="ru-RU" sz="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</a:t>
                      </a:r>
                      <a:endParaRPr lang="ru-RU" sz="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</a:t>
                      </a:r>
                      <a:endParaRPr lang="ru-RU" sz="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357818"/>
                  </a:ext>
                </a:extLst>
              </a:tr>
              <a:tr h="185077">
                <a:tc>
                  <a:txBody>
                    <a:bodyPr/>
                    <a:lstStyle/>
                    <a:p>
                      <a:r>
                        <a:rPr lang="ru-RU" sz="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Сеяхинское</a:t>
                      </a:r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ПО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1590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1689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10217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6002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-4215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632274924"/>
                  </a:ext>
                </a:extLst>
              </a:tr>
              <a:tr h="185077"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Приуральское </a:t>
                      </a:r>
                      <a:r>
                        <a:rPr lang="ru-RU" sz="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РайПО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6857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6923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8963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6481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-2482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260263"/>
                  </a:ext>
                </a:extLst>
              </a:tr>
              <a:tr h="185077">
                <a:tc>
                  <a:txBody>
                    <a:bodyPr/>
                    <a:lstStyle/>
                    <a:p>
                      <a:r>
                        <a:rPr lang="ru-RU" sz="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Пуровсое</a:t>
                      </a:r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6954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7790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836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909750"/>
                  </a:ext>
                </a:extLst>
              </a:tr>
              <a:tr h="185077">
                <a:tc>
                  <a:txBody>
                    <a:bodyPr/>
                    <a:lstStyle/>
                    <a:p>
                      <a:r>
                        <a:rPr lang="ru-RU" sz="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Тазовское</a:t>
                      </a:r>
                      <a:r>
                        <a:rPr lang="ru-RU" sz="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РайПО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10542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14504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3962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14261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12306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-1955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497020"/>
                  </a:ext>
                </a:extLst>
              </a:tr>
              <a:tr h="185077">
                <a:tc>
                  <a:txBody>
                    <a:bodyPr/>
                    <a:lstStyle/>
                    <a:p>
                      <a:r>
                        <a:rPr lang="ru-RU" sz="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Гыданское</a:t>
                      </a:r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ПО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13722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26121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12399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99428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102533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3105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0907936"/>
                  </a:ext>
                </a:extLst>
              </a:tr>
              <a:tr h="185077">
                <a:tc>
                  <a:txBody>
                    <a:bodyPr/>
                    <a:lstStyle/>
                    <a:p>
                      <a:r>
                        <a:rPr lang="ru-RU" sz="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Антипаютинское</a:t>
                      </a:r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ПО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5407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7797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2390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8660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7812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-848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4733407"/>
                  </a:ext>
                </a:extLst>
              </a:tr>
              <a:tr h="185077">
                <a:tc>
                  <a:txBody>
                    <a:bodyPr/>
                    <a:lstStyle/>
                    <a:p>
                      <a:r>
                        <a:rPr lang="ru-RU" sz="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Ямалпотребсоюз</a:t>
                      </a:r>
                      <a:r>
                        <a:rPr lang="ru-RU" sz="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7440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5820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-1620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846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784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-62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8,8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8091907"/>
                  </a:ext>
                </a:extLst>
              </a:tr>
              <a:tr h="185077">
                <a:tc>
                  <a:txBody>
                    <a:bodyPr/>
                    <a:lstStyle/>
                    <a:p>
                      <a:r>
                        <a:rPr lang="ru-RU" sz="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«ТЗБ»  </a:t>
                      </a:r>
                      <a:endParaRPr lang="ru-RU" sz="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1330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818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-512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5116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4136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-980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4362502"/>
                  </a:ext>
                </a:extLst>
              </a:tr>
              <a:tr h="185077">
                <a:tc>
                  <a:txBody>
                    <a:bodyPr/>
                    <a:lstStyle/>
                    <a:p>
                      <a:r>
                        <a:rPr lang="ru-RU" sz="6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Мужевское</a:t>
                      </a:r>
                      <a:r>
                        <a:rPr lang="ru-RU" sz="6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</a:t>
                      </a:r>
                      <a:endParaRPr lang="ru-RU" sz="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13841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13150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691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29757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25272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-4485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8141610"/>
                  </a:ext>
                </a:extLst>
              </a:tr>
              <a:tr h="185077">
                <a:tc>
                  <a:txBody>
                    <a:bodyPr/>
                    <a:lstStyle/>
                    <a:p>
                      <a:r>
                        <a:rPr lang="ru-RU" sz="6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Горковское</a:t>
                      </a:r>
                      <a:r>
                        <a:rPr lang="ru-RU" sz="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</a:t>
                      </a:r>
                      <a:endParaRPr lang="ru-RU" sz="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20872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17332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-3540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34719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29652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-5067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4265398"/>
                  </a:ext>
                </a:extLst>
              </a:tr>
              <a:tr h="185077">
                <a:tc>
                  <a:txBody>
                    <a:bodyPr/>
                    <a:lstStyle/>
                    <a:p>
                      <a:r>
                        <a:rPr lang="ru-RU" sz="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1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81601</a:t>
                      </a:r>
                      <a:endParaRPr lang="ru-RU" sz="500" b="1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1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94154</a:t>
                      </a:r>
                      <a:endParaRPr lang="ru-RU" sz="500" b="1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1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12533</a:t>
                      </a:r>
                      <a:endParaRPr lang="ru-RU" sz="500" b="1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1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ru-RU" sz="500" b="1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1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218921</a:t>
                      </a:r>
                      <a:endParaRPr lang="ru-RU" sz="500" b="1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1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202768</a:t>
                      </a:r>
                      <a:endParaRPr lang="ru-RU" sz="500" b="1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1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-16153</a:t>
                      </a:r>
                      <a:endParaRPr lang="ru-RU" sz="500" b="1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1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500" b="1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1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500" b="1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1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500" b="1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756121" y="107876"/>
            <a:ext cx="396044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Дебиторская и кредиторская задолженность за 2022 год, </a:t>
            </a:r>
            <a:r>
              <a:rPr lang="ru-RU" sz="9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sz="9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89691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Логотип Центросоюз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5919" y="35868"/>
            <a:ext cx="590683" cy="461807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556" y="-200174"/>
            <a:ext cx="1339862" cy="111096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16161" y="154777"/>
            <a:ext cx="31683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Корпоративная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идентичность. Бренд КООП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337" y="810173"/>
            <a:ext cx="2203768" cy="1297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7" t="22607"/>
          <a:stretch/>
        </p:blipFill>
        <p:spPr>
          <a:xfrm>
            <a:off x="2801849" y="2107345"/>
            <a:ext cx="2214569" cy="1004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378 миллионов рублей инвестировали в развитие кооператоры Брянщины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84" y="2107345"/>
            <a:ext cx="1883356" cy="11327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7" t="13602" r="3334" b="5082"/>
          <a:stretch/>
        </p:blipFill>
        <p:spPr>
          <a:xfrm>
            <a:off x="471153" y="792752"/>
            <a:ext cx="1941151" cy="1281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43549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Логотип Центросоюз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577" y="86620"/>
            <a:ext cx="504056" cy="394081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556" y="-200174"/>
            <a:ext cx="1339862" cy="11109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726" t="4034" r="4728" b="4286"/>
          <a:stretch/>
        </p:blipFill>
        <p:spPr>
          <a:xfrm>
            <a:off x="3456421" y="744388"/>
            <a:ext cx="1656184" cy="2215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sp>
        <p:nvSpPr>
          <p:cNvPr id="11" name="Прямоугольник 10"/>
          <p:cNvSpPr/>
          <p:nvPr/>
        </p:nvSpPr>
        <p:spPr>
          <a:xfrm>
            <a:off x="828129" y="179884"/>
            <a:ext cx="38164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транспортных средств</a:t>
            </a:r>
            <a:endParaRPr lang="ru-RU" sz="11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57" y="753964"/>
            <a:ext cx="3056982" cy="2196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07715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897" y="-22963"/>
            <a:ext cx="4860608" cy="540015"/>
          </a:xfrm>
        </p:spPr>
        <p:txBody>
          <a:bodyPr>
            <a:normAutofit fontScale="90000"/>
          </a:bodyPr>
          <a:lstStyle/>
          <a:p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sz="1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137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477" y="2219679"/>
            <a:ext cx="504056" cy="45478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0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775" y="1388870"/>
            <a:ext cx="573246" cy="57150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Логотип Центросоюз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80001" y="87428"/>
            <a:ext cx="571504" cy="44681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6" name="Picture 2" descr="http://zsyanao.ru/local/templates/main.templates/img/log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61044" y="2727129"/>
            <a:ext cx="1728189" cy="324036"/>
          </a:xfrm>
          <a:prstGeom prst="rect">
            <a:avLst/>
          </a:prstGeom>
          <a:noFill/>
        </p:spPr>
      </p:pic>
      <p:pic>
        <p:nvPicPr>
          <p:cNvPr id="23" name="Рисунок 22"/>
          <p:cNvPicPr/>
          <p:nvPr/>
        </p:nvPicPr>
        <p:blipFill>
          <a:blip r:embed="rId7" cstate="print"/>
          <a:srcRect l="11064" t="29487" r="57028" b="53590"/>
          <a:stretch>
            <a:fillRect/>
          </a:stretch>
        </p:blipFill>
        <p:spPr bwMode="auto">
          <a:xfrm>
            <a:off x="29582" y="1665406"/>
            <a:ext cx="133218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7" name="Рисунок 26"/>
          <p:cNvPicPr/>
          <p:nvPr/>
        </p:nvPicPr>
        <p:blipFill>
          <a:blip r:embed="rId8" cstate="print"/>
          <a:srcRect l="57723" t="32821" r="13576" b="56410"/>
          <a:stretch>
            <a:fillRect/>
          </a:stretch>
        </p:blipFill>
        <p:spPr bwMode="auto">
          <a:xfrm>
            <a:off x="232284" y="95843"/>
            <a:ext cx="142876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64" y="2237744"/>
            <a:ext cx="1143008" cy="76461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8" name="Picture 6" descr="http://poluchenie-kreditov.ru/wp-content/uploads/2016/02/zapsibkombank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366" y="960519"/>
            <a:ext cx="1187204" cy="35719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4" name="Рисунок 23"/>
          <p:cNvPicPr/>
          <p:nvPr/>
        </p:nvPicPr>
        <p:blipFill>
          <a:blip r:embed="rId11" cstate="print"/>
          <a:srcRect l="7215" t="12821" r="76430" b="74444"/>
          <a:stretch>
            <a:fillRect/>
          </a:stretch>
        </p:blipFill>
        <p:spPr bwMode="auto">
          <a:xfrm>
            <a:off x="3692489" y="2673123"/>
            <a:ext cx="100811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9" name="Рисунок 28"/>
          <p:cNvPicPr/>
          <p:nvPr/>
        </p:nvPicPr>
        <p:blipFill>
          <a:blip r:embed="rId12" cstate="print"/>
          <a:srcRect l="22608" t="43846" r="25120" b="37436"/>
          <a:stretch>
            <a:fillRect/>
          </a:stretch>
        </p:blipFill>
        <p:spPr bwMode="auto">
          <a:xfrm>
            <a:off x="4496172" y="827956"/>
            <a:ext cx="796453" cy="419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1" name="Рисунок 30"/>
          <p:cNvPicPr/>
          <p:nvPr/>
        </p:nvPicPr>
        <p:blipFill>
          <a:blip r:embed="rId13" cstate="print"/>
          <a:srcRect l="7536" t="13077" r="58792" b="70067"/>
          <a:stretch>
            <a:fillRect/>
          </a:stretch>
        </p:blipFill>
        <p:spPr bwMode="auto">
          <a:xfrm>
            <a:off x="2304104" y="135638"/>
            <a:ext cx="136815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19818" y="935066"/>
            <a:ext cx="1700510" cy="16205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558947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897" y="-22963"/>
            <a:ext cx="4860608" cy="540015"/>
          </a:xfrm>
        </p:spPr>
        <p:txBody>
          <a:bodyPr>
            <a:normAutofit fontScale="90000"/>
          </a:bodyPr>
          <a:lstStyle/>
          <a:p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sz="1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991" y="-180156"/>
            <a:ext cx="1296144" cy="1074717"/>
          </a:xfrm>
          <a:prstGeom prst="rect">
            <a:avLst/>
          </a:prstGeom>
        </p:spPr>
      </p:pic>
      <p:pic>
        <p:nvPicPr>
          <p:cNvPr id="19" name="Picture 2" descr="Логотип Центросоюз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553" y="62506"/>
            <a:ext cx="648072" cy="506676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504092" y="86604"/>
            <a:ext cx="43924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152-ое  отчетно-выборное собрание                                                        Центросоюза  Российской Федерации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1" name="Рисунок 20"/>
          <p:cNvPicPr/>
          <p:nvPr/>
        </p:nvPicPr>
        <p:blipFill rotWithShape="1">
          <a:blip r:embed="rId5"/>
          <a:srcRect l="30144" t="18640" r="19349" b="39671"/>
          <a:stretch/>
        </p:blipFill>
        <p:spPr bwMode="auto">
          <a:xfrm>
            <a:off x="162946" y="1006936"/>
            <a:ext cx="2455400" cy="17413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Рисунок 21"/>
          <p:cNvPicPr/>
          <p:nvPr/>
        </p:nvPicPr>
        <p:blipFill rotWithShape="1">
          <a:blip r:embed="rId6"/>
          <a:srcRect t="15634" r="1229" b="16021"/>
          <a:stretch/>
        </p:blipFill>
        <p:spPr bwMode="auto">
          <a:xfrm>
            <a:off x="2700336" y="1004128"/>
            <a:ext cx="2592289" cy="17441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7336669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https://im0-tub-ru.yandex.net/i?id=c06d81eb580ce97613bc2ba1c909db4d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485891" y="2905928"/>
            <a:ext cx="35719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ts val="378"/>
              </a:spcBef>
              <a:buClr>
                <a:srgbClr val="DD8047"/>
              </a:buClr>
              <a:buSzPct val="60000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     март 2023 года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0007" y="2905928"/>
            <a:ext cx="10001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г.Салехард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983" y="-180156"/>
            <a:ext cx="1302756" cy="10802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Picture 2" descr="Логотип Центросоюз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37" y="56297"/>
            <a:ext cx="648072" cy="50667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TextBox 12"/>
          <p:cNvSpPr txBox="1"/>
          <p:nvPr/>
        </p:nvSpPr>
        <p:spPr>
          <a:xfrm>
            <a:off x="1044153" y="160338"/>
            <a:ext cx="3240360" cy="276999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           </a:t>
            </a:r>
            <a:r>
              <a:rPr lang="ru-RU" sz="1200" b="1" dirty="0" err="1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Ямалпотребсоюзу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 - 85 лет!</a:t>
            </a:r>
            <a:endParaRPr lang="ru-RU" sz="1200" b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14" name="Рисунок 13"/>
          <p:cNvPicPr/>
          <p:nvPr/>
        </p:nvPicPr>
        <p:blipFill rotWithShape="1">
          <a:blip r:embed="rId4"/>
          <a:srcRect l="1946" t="9584" r="9058" b="19569"/>
          <a:stretch/>
        </p:blipFill>
        <p:spPr bwMode="auto">
          <a:xfrm>
            <a:off x="108049" y="1062367"/>
            <a:ext cx="2484313" cy="1612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48829" y="788340"/>
            <a:ext cx="10727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https://rkoop.ru/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8" name="Рисунок 17"/>
          <p:cNvPicPr/>
          <p:nvPr/>
        </p:nvPicPr>
        <p:blipFill rotWithShape="1">
          <a:blip r:embed="rId5"/>
          <a:srcRect l="9408" t="9731" r="6304" b="21023"/>
          <a:stretch/>
        </p:blipFill>
        <p:spPr bwMode="auto">
          <a:xfrm>
            <a:off x="2664334" y="1062367"/>
            <a:ext cx="2628292" cy="1602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05858" y="777831"/>
            <a:ext cx="13452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https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://yamalcoop.ru/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97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/>
          <p:cNvSpPr>
            <a:spLocks noGrp="1"/>
          </p:cNvSpPr>
          <p:nvPr>
            <p:ph type="ctrTitle"/>
          </p:nvPr>
        </p:nvSpPr>
        <p:spPr>
          <a:xfrm>
            <a:off x="0" y="762788"/>
            <a:ext cx="5214974" cy="2071702"/>
          </a:xfrm>
        </p:spPr>
        <p:txBody>
          <a:bodyPr>
            <a:norm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endParaRPr lang="ru-RU" sz="1600" dirty="0" smtClean="0"/>
          </a:p>
          <a:p>
            <a:r>
              <a:rPr lang="ru-RU" dirty="0" smtClean="0"/>
              <a:t> </a:t>
            </a:r>
          </a:p>
          <a:p>
            <a:endParaRPr lang="ru-RU" dirty="0"/>
          </a:p>
        </p:txBody>
      </p:sp>
      <p:sp>
        <p:nvSpPr>
          <p:cNvPr id="1028" name="AutoShape 4" descr="https://im0-tub-ru.yandex.net/i?id=c06d81eb580ce97613bc2ba1c909db4d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34763" y="107356"/>
            <a:ext cx="37862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Общие отчетно-выборные собрания                                               в потребительских обществах  </a:t>
            </a:r>
            <a:endParaRPr lang="ru-RU" sz="1100" dirty="0">
              <a:solidFill>
                <a:srgbClr val="002060"/>
              </a:solidFill>
            </a:endParaRPr>
          </a:p>
        </p:txBody>
      </p:sp>
      <p:pic>
        <p:nvPicPr>
          <p:cNvPr id="18" name="Picture 2" descr="Логотип Центросоюз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9163" y="48408"/>
            <a:ext cx="654133" cy="511414"/>
          </a:xfrm>
          <a:prstGeom prst="rect">
            <a:avLst/>
          </a:prstGeom>
          <a:noFill/>
        </p:spPr>
      </p:pic>
      <p:pic>
        <p:nvPicPr>
          <p:cNvPr id="9" name="Picture 2" descr="Логотип Центросоюз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9162" y="2454"/>
            <a:ext cx="654134" cy="511415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488" y="-209987"/>
            <a:ext cx="1397725" cy="1158946"/>
          </a:xfrm>
          <a:prstGeom prst="rect">
            <a:avLst/>
          </a:prstGeom>
        </p:spPr>
      </p:pic>
      <p:pic>
        <p:nvPicPr>
          <p:cNvPr id="12" name="Рисунок 11" descr="C:\Users\User\Desktop\IMG_20210326_135801_resized_20210329_11054794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282" y="894835"/>
            <a:ext cx="1364706" cy="1530248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  <p:sp>
        <p:nvSpPr>
          <p:cNvPr id="13" name="TextBox 12"/>
          <p:cNvSpPr txBox="1"/>
          <p:nvPr/>
        </p:nvSpPr>
        <p:spPr>
          <a:xfrm>
            <a:off x="1431205" y="2794464"/>
            <a:ext cx="3888432" cy="246221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Проведены собрания  с 13 февраля по 24 марта  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5575" y="2801853"/>
            <a:ext cx="1188169" cy="246221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/>
              <a:t>       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2023 год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126" y="888813"/>
            <a:ext cx="1164148" cy="155219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870" y="898916"/>
            <a:ext cx="1156570" cy="154209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915" y="901163"/>
            <a:ext cx="1154884" cy="153984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612105" y="107876"/>
            <a:ext cx="43204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Численность пайщиков в потребительских обществах                  за 2018-2022 </a:t>
            </a:r>
            <a:r>
              <a:rPr lang="ru-RU" sz="11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г.г</a:t>
            </a:r>
            <a:r>
              <a:rPr lang="ru-RU" sz="1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100" dirty="0">
              <a:solidFill>
                <a:srgbClr val="002060"/>
              </a:solidFill>
            </a:endParaRPr>
          </a:p>
        </p:txBody>
      </p:sp>
      <p:pic>
        <p:nvPicPr>
          <p:cNvPr id="5" name="Picture 2" descr="Логотип Центросоюз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2821" y="75694"/>
            <a:ext cx="593782" cy="464230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991" y="-180156"/>
            <a:ext cx="1296143" cy="1074718"/>
          </a:xfrm>
          <a:prstGeom prst="rect">
            <a:avLst/>
          </a:prstGeom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8745171"/>
              </p:ext>
            </p:extLst>
          </p:nvPr>
        </p:nvGraphicFramePr>
        <p:xfrm>
          <a:off x="0" y="755948"/>
          <a:ext cx="5400675" cy="2484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1250209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425523"/>
              </p:ext>
            </p:extLst>
          </p:nvPr>
        </p:nvGraphicFramePr>
        <p:xfrm>
          <a:off x="36041" y="755948"/>
          <a:ext cx="5328592" cy="2435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612105" y="107876"/>
            <a:ext cx="43204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Численность пайщиков в потребительских обществах                          на 01 января 2023 года</a:t>
            </a:r>
            <a:endParaRPr lang="ru-RU" sz="1100" dirty="0">
              <a:solidFill>
                <a:srgbClr val="002060"/>
              </a:solidFill>
            </a:endParaRPr>
          </a:p>
        </p:txBody>
      </p:sp>
      <p:pic>
        <p:nvPicPr>
          <p:cNvPr id="5" name="Picture 2" descr="Логотип Центросоюз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2821" y="75694"/>
            <a:ext cx="593782" cy="464230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991" y="-180156"/>
            <a:ext cx="1296143" cy="107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7321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Логотип Центросоюз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2821" y="75694"/>
            <a:ext cx="593782" cy="464230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991" y="-180156"/>
            <a:ext cx="1296143" cy="1074718"/>
          </a:xfrm>
          <a:prstGeom prst="rect">
            <a:avLst/>
          </a:prstGeom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0119773"/>
              </p:ext>
            </p:extLst>
          </p:nvPr>
        </p:nvGraphicFramePr>
        <p:xfrm>
          <a:off x="46228" y="731654"/>
          <a:ext cx="4526317" cy="2508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684114" y="75694"/>
            <a:ext cx="40287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Оказано государственной поддержки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потребительским обществам из бюджета ЯНАО  за 2018-2022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г.г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                                                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" name="Рисунок 7" descr="http://shareslide.ru/img/thumbs/6810e6f91f73a14887a532d526cc9fcf-800x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5" t="13470" r="19820"/>
          <a:stretch/>
        </p:blipFill>
        <p:spPr bwMode="auto">
          <a:xfrm>
            <a:off x="4471762" y="935089"/>
            <a:ext cx="798004" cy="85915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3" t="10623" r="20951" b="11411"/>
          <a:stretch/>
        </p:blipFill>
        <p:spPr bwMode="auto">
          <a:xfrm>
            <a:off x="4471762" y="1842089"/>
            <a:ext cx="818630" cy="82288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8084487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Логотип Центросоюз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3650" y="35868"/>
            <a:ext cx="644721" cy="504056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488" y="-209987"/>
            <a:ext cx="1397725" cy="1158946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7726065"/>
              </p:ext>
            </p:extLst>
          </p:nvPr>
        </p:nvGraphicFramePr>
        <p:xfrm>
          <a:off x="-1" y="683941"/>
          <a:ext cx="5400677" cy="2556147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553131">
                  <a:extLst>
                    <a:ext uri="{9D8B030D-6E8A-4147-A177-3AD203B41FA5}">
                      <a16:colId xmlns:a16="http://schemas.microsoft.com/office/drawing/2014/main" val="4112739729"/>
                    </a:ext>
                  </a:extLst>
                </a:gridCol>
                <a:gridCol w="765811">
                  <a:extLst>
                    <a:ext uri="{9D8B030D-6E8A-4147-A177-3AD203B41FA5}">
                      <a16:colId xmlns:a16="http://schemas.microsoft.com/office/drawing/2014/main" val="120843014"/>
                    </a:ext>
                  </a:extLst>
                </a:gridCol>
                <a:gridCol w="595630">
                  <a:extLst>
                    <a:ext uri="{9D8B030D-6E8A-4147-A177-3AD203B41FA5}">
                      <a16:colId xmlns:a16="http://schemas.microsoft.com/office/drawing/2014/main" val="2067750626"/>
                    </a:ext>
                  </a:extLst>
                </a:gridCol>
                <a:gridCol w="850901">
                  <a:extLst>
                    <a:ext uri="{9D8B030D-6E8A-4147-A177-3AD203B41FA5}">
                      <a16:colId xmlns:a16="http://schemas.microsoft.com/office/drawing/2014/main" val="3334032268"/>
                    </a:ext>
                  </a:extLst>
                </a:gridCol>
                <a:gridCol w="680721">
                  <a:extLst>
                    <a:ext uri="{9D8B030D-6E8A-4147-A177-3AD203B41FA5}">
                      <a16:colId xmlns:a16="http://schemas.microsoft.com/office/drawing/2014/main" val="3307335185"/>
                    </a:ext>
                  </a:extLst>
                </a:gridCol>
                <a:gridCol w="851669">
                  <a:extLst>
                    <a:ext uri="{9D8B030D-6E8A-4147-A177-3AD203B41FA5}">
                      <a16:colId xmlns:a16="http://schemas.microsoft.com/office/drawing/2014/main" val="1972871397"/>
                    </a:ext>
                  </a:extLst>
                </a:gridCol>
                <a:gridCol w="571806">
                  <a:extLst>
                    <a:ext uri="{9D8B030D-6E8A-4147-A177-3AD203B41FA5}">
                      <a16:colId xmlns:a16="http://schemas.microsoft.com/office/drawing/2014/main" val="1467956759"/>
                    </a:ext>
                  </a:extLst>
                </a:gridCol>
                <a:gridCol w="531008">
                  <a:extLst>
                    <a:ext uri="{9D8B030D-6E8A-4147-A177-3AD203B41FA5}">
                      <a16:colId xmlns:a16="http://schemas.microsoft.com/office/drawing/2014/main" val="4109645555"/>
                    </a:ext>
                  </a:extLst>
                </a:gridCol>
              </a:tblGrid>
              <a:tr h="486784">
                <a:tc>
                  <a:txBody>
                    <a:bodyPr/>
                    <a:lstStyle/>
                    <a:p>
                      <a:r>
                        <a:rPr lang="ru-RU" sz="7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7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7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Транспорт. </a:t>
                      </a:r>
                      <a:r>
                        <a:rPr lang="ru-RU" sz="7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lang="ru-RU" sz="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7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Добыча рыбы</a:t>
                      </a:r>
                      <a:endParaRPr lang="ru-RU" sz="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7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</a:t>
                      </a:r>
                      <a:r>
                        <a:rPr lang="ru-RU" sz="7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факторий</a:t>
                      </a:r>
                      <a:endParaRPr lang="ru-RU" sz="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70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</a:t>
                      </a:r>
                      <a:r>
                        <a:rPr lang="ru-RU" sz="7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хлеба</a:t>
                      </a:r>
                      <a:endParaRPr lang="ru-RU" sz="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Хлебопекарн</a:t>
                      </a:r>
                      <a:r>
                        <a:rPr lang="ru-RU" sz="7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 </a:t>
                      </a:r>
                      <a:r>
                        <a:rPr lang="ru-RU" sz="70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ое</a:t>
                      </a:r>
                      <a:r>
                        <a:rPr lang="ru-RU" sz="7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70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оборудов</a:t>
                      </a:r>
                      <a:r>
                        <a:rPr lang="ru-RU" sz="7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7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(гранты)</a:t>
                      </a:r>
                      <a:endParaRPr lang="ru-RU" sz="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7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</a:t>
                      </a:r>
                      <a:endParaRPr lang="ru-RU" sz="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  <a:p>
                      <a:endParaRPr lang="ru-RU" sz="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0538246"/>
                  </a:ext>
                </a:extLst>
              </a:tr>
              <a:tr h="417244">
                <a:tc>
                  <a:txBody>
                    <a:bodyPr/>
                    <a:lstStyle/>
                    <a:p>
                      <a:r>
                        <a:rPr lang="ru-RU" sz="800" b="1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800" b="1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5247577"/>
                  </a:ext>
                </a:extLst>
              </a:tr>
              <a:tr h="347703">
                <a:tc>
                  <a:txBody>
                    <a:bodyPr/>
                    <a:lstStyle/>
                    <a:p>
                      <a:r>
                        <a:rPr lang="ru-RU" sz="800" b="1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800" b="1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6,2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874316"/>
                  </a:ext>
                </a:extLst>
              </a:tr>
              <a:tr h="327053">
                <a:tc>
                  <a:txBody>
                    <a:bodyPr/>
                    <a:lstStyle/>
                    <a:p>
                      <a:r>
                        <a:rPr lang="ru-RU" sz="800" b="1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800" b="1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9660739"/>
                  </a:ext>
                </a:extLst>
              </a:tr>
              <a:tr h="314830">
                <a:tc>
                  <a:txBody>
                    <a:bodyPr/>
                    <a:lstStyle/>
                    <a:p>
                      <a:r>
                        <a:rPr lang="ru-RU" sz="800" b="1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800" b="1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15*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9049585"/>
                  </a:ext>
                </a:extLst>
              </a:tr>
              <a:tr h="302608">
                <a:tc>
                  <a:txBody>
                    <a:bodyPr/>
                    <a:lstStyle/>
                    <a:p>
                      <a:r>
                        <a:rPr lang="ru-RU" sz="800" b="1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800" b="1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3057340"/>
                  </a:ext>
                </a:extLst>
              </a:tr>
              <a:tr h="359925"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              </a:t>
                      </a:r>
                      <a:r>
                        <a:rPr lang="ru-RU" sz="7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(31%)</a:t>
                      </a:r>
                      <a:endParaRPr lang="ru-RU" sz="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237     </a:t>
                      </a:r>
                      <a:r>
                        <a:rPr lang="ru-RU" sz="7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(32%)</a:t>
                      </a:r>
                      <a:endParaRPr lang="ru-RU" sz="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                     </a:t>
                      </a:r>
                      <a:r>
                        <a:rPr lang="ru-RU" sz="7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(8%)</a:t>
                      </a:r>
                      <a:endParaRPr lang="ru-RU" sz="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              </a:t>
                      </a:r>
                      <a:r>
                        <a:rPr lang="ru-RU" sz="7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(24%)</a:t>
                      </a:r>
                      <a:endParaRPr lang="ru-RU" sz="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18,2                  </a:t>
                      </a:r>
                      <a:r>
                        <a:rPr lang="ru-RU" sz="7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(3%)</a:t>
                      </a:r>
                      <a:endParaRPr lang="ru-RU" sz="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16,8     </a:t>
                      </a:r>
                      <a:r>
                        <a:rPr lang="ru-RU" sz="7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(2%)</a:t>
                      </a:r>
                      <a:endParaRPr lang="ru-RU" sz="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740</a:t>
                      </a:r>
                      <a:endParaRPr lang="ru-RU" sz="9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7130007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828129" y="107876"/>
            <a:ext cx="38884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Оказано государственной поддержки за 2018-2022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г.г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                      по  видам деятельности,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млн.рублей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08070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0931561"/>
              </p:ext>
            </p:extLst>
          </p:nvPr>
        </p:nvGraphicFramePr>
        <p:xfrm>
          <a:off x="108049" y="683940"/>
          <a:ext cx="4428529" cy="2570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612105" y="107877"/>
            <a:ext cx="43204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Оказано государственной поддержки по потребительским обществам  </a:t>
            </a:r>
            <a:r>
              <a:rPr lang="ru-RU" sz="1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ЯНАО за 2018-2022 </a:t>
            </a:r>
            <a:r>
              <a:rPr lang="ru-RU" sz="1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годы </a:t>
            </a:r>
            <a:endParaRPr lang="ru-RU" sz="1100" dirty="0">
              <a:solidFill>
                <a:srgbClr val="002060"/>
              </a:solidFill>
            </a:endParaRPr>
          </a:p>
        </p:txBody>
      </p:sp>
      <p:pic>
        <p:nvPicPr>
          <p:cNvPr id="5" name="Picture 2" descr="Логотип Центросоюз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2821" y="75694"/>
            <a:ext cx="593782" cy="464230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991" y="-180156"/>
            <a:ext cx="1296143" cy="1074718"/>
          </a:xfrm>
          <a:prstGeom prst="rect">
            <a:avLst/>
          </a:prstGeom>
        </p:spPr>
      </p:pic>
      <p:pic>
        <p:nvPicPr>
          <p:cNvPr id="6" name="Рисунок 5" descr="https://modulagro.ru/wp-content/uploads/2022/09/image-28-09-22-11-50-21.jpe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522" y="1043979"/>
            <a:ext cx="950082" cy="737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https://modulagro.ru/wp-content/uploads/2022/09/image-28-09-22-11-50-27.jpe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522" y="1998365"/>
            <a:ext cx="950081" cy="629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87080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Логотип Центросоюз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2821" y="75694"/>
            <a:ext cx="593782" cy="464230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991" y="-180156"/>
            <a:ext cx="1296143" cy="1074718"/>
          </a:xfrm>
          <a:prstGeom prst="rect">
            <a:avLst/>
          </a:prstGeom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7887248"/>
              </p:ext>
            </p:extLst>
          </p:nvPr>
        </p:nvGraphicFramePr>
        <p:xfrm>
          <a:off x="46228" y="683940"/>
          <a:ext cx="4454309" cy="2602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80302" y="137074"/>
            <a:ext cx="38884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Перечисление налогов и сборов                            потребительскими обществами за 2018-2022 годы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http://static.mk.ru/upload/entities/2020/06/17/10/articles/facebookPicture/7a/ce/f5/55/d76370d0445b8a35760cc04cab0e21b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734" y="1934541"/>
            <a:ext cx="836719" cy="693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http://sosnovosti.ru/wp-content/uploads/2019/11/7cd73a00113389557cff5e1797aca12d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734" y="894562"/>
            <a:ext cx="836719" cy="725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01481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11912</TotalTime>
  <Words>1128</Words>
  <Application>Microsoft Office PowerPoint</Application>
  <PresentationFormat>Произвольный</PresentationFormat>
  <Paragraphs>623</Paragraphs>
  <Slides>27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Arial</vt:lpstr>
      <vt:lpstr>Book Antiqua</vt:lpstr>
      <vt:lpstr>Calibri</vt:lpstr>
      <vt:lpstr>Times New Roman</vt:lpstr>
      <vt:lpstr>Tw Cen MT</vt:lpstr>
      <vt:lpstr>Wingdings</vt:lpstr>
      <vt:lpstr>Wingdings 2</vt:lpstr>
      <vt:lpstr>Обычная</vt:lpstr>
      <vt:lpstr>Отчет   совета  Ямалпотребсоюза  о работе  по  выполнению программы  развития  2018-2022 г.г. </vt:lpstr>
      <vt:lpstr>Презентация PowerPoint</vt:lpstr>
      <vt:lpstr>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Розничная и оптовая торговля</vt:lpstr>
      <vt:lpstr>Презентация PowerPoint</vt:lpstr>
      <vt:lpstr>Презентация PowerPoint</vt:lpstr>
      <vt:lpstr>                              Общественное  питание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</vt:lpstr>
      <vt:lpstr>                   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.InWin_1</cp:lastModifiedBy>
  <cp:revision>1199</cp:revision>
  <cp:lastPrinted>2023-03-27T05:29:25Z</cp:lastPrinted>
  <dcterms:created xsi:type="dcterms:W3CDTF">2013-04-16T05:57:23Z</dcterms:created>
  <dcterms:modified xsi:type="dcterms:W3CDTF">2023-03-31T05:47:24Z</dcterms:modified>
</cp:coreProperties>
</file>